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4" r:id="rId3"/>
    <p:sldId id="333" r:id="rId4"/>
    <p:sldId id="332" r:id="rId5"/>
    <p:sldId id="298" r:id="rId6"/>
    <p:sldId id="295" r:id="rId7"/>
    <p:sldId id="296" r:id="rId8"/>
    <p:sldId id="305" r:id="rId9"/>
    <p:sldId id="301" r:id="rId10"/>
    <p:sldId id="302" r:id="rId11"/>
    <p:sldId id="303" r:id="rId12"/>
    <p:sldId id="310" r:id="rId13"/>
    <p:sldId id="308" r:id="rId14"/>
    <p:sldId id="312" r:id="rId15"/>
    <p:sldId id="331" r:id="rId16"/>
    <p:sldId id="322" r:id="rId17"/>
    <p:sldId id="321" r:id="rId18"/>
    <p:sldId id="319" r:id="rId19"/>
    <p:sldId id="325" r:id="rId20"/>
    <p:sldId id="320" r:id="rId21"/>
    <p:sldId id="311" r:id="rId22"/>
    <p:sldId id="313" r:id="rId23"/>
    <p:sldId id="304" r:id="rId24"/>
    <p:sldId id="326" r:id="rId25"/>
    <p:sldId id="314" r:id="rId26"/>
    <p:sldId id="323" r:id="rId27"/>
    <p:sldId id="327" r:id="rId28"/>
    <p:sldId id="324" r:id="rId29"/>
    <p:sldId id="279" r:id="rId30"/>
    <p:sldId id="262" r:id="rId31"/>
    <p:sldId id="277" r:id="rId32"/>
    <p:sldId id="281" r:id="rId33"/>
    <p:sldId id="282" r:id="rId34"/>
    <p:sldId id="265" r:id="rId35"/>
    <p:sldId id="266" r:id="rId36"/>
    <p:sldId id="270" r:id="rId37"/>
    <p:sldId id="278" r:id="rId38"/>
    <p:sldId id="275" r:id="rId39"/>
    <p:sldId id="285" r:id="rId40"/>
    <p:sldId id="289" r:id="rId41"/>
    <p:sldId id="306" r:id="rId42"/>
    <p:sldId id="329" r:id="rId43"/>
    <p:sldId id="330" r:id="rId44"/>
    <p:sldId id="293" r:id="rId45"/>
    <p:sldId id="294" r:id="rId46"/>
    <p:sldId id="334" r:id="rId47"/>
    <p:sldId id="335" r:id="rId48"/>
    <p:sldId id="337" r:id="rId49"/>
    <p:sldId id="339" r:id="rId50"/>
    <p:sldId id="338" r:id="rId51"/>
    <p:sldId id="340" r:id="rId52"/>
    <p:sldId id="345" r:id="rId53"/>
    <p:sldId id="343" r:id="rId54"/>
    <p:sldId id="349" r:id="rId55"/>
    <p:sldId id="346" r:id="rId56"/>
    <p:sldId id="344" r:id="rId57"/>
    <p:sldId id="347" r:id="rId58"/>
    <p:sldId id="342" r:id="rId59"/>
    <p:sldId id="341" r:id="rId60"/>
    <p:sldId id="34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FD1A-E10F-40B3-A65E-190C11A0A6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7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4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1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FD1A-E10F-40B3-A65E-190C11A0A6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afodor.github.io/classes/stats2017/stats201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1495735" y="1386742"/>
            <a:ext cx="9393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reliably small effect size in microbiome association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studies in humans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23589" y="3301326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0AFB2-43CE-4A20-A6CC-C3428EE8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29" y="1042147"/>
            <a:ext cx="8630906" cy="5005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3C542-1FA1-46D4-93E4-B462EA058E52}"/>
              </a:ext>
            </a:extLst>
          </p:cNvPr>
          <p:cNvSpPr txBox="1"/>
          <p:nvPr/>
        </p:nvSpPr>
        <p:spPr>
          <a:xfrm flipH="1">
            <a:off x="4288268" y="6119766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Relative Abundance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537F-D59D-4F9C-9C59-7598673FBF3A}"/>
              </a:ext>
            </a:extLst>
          </p:cNvPr>
          <p:cNvSpPr txBox="1"/>
          <p:nvPr/>
        </p:nvSpPr>
        <p:spPr>
          <a:xfrm rot="16200000" flipH="1">
            <a:off x="-1134071" y="2114757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Correlation Coefficient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938F7-783F-4F0E-9868-81933C10AF03}"/>
              </a:ext>
            </a:extLst>
          </p:cNvPr>
          <p:cNvSpPr txBox="1"/>
          <p:nvPr/>
        </p:nvSpPr>
        <p:spPr>
          <a:xfrm flipH="1">
            <a:off x="1126671" y="124230"/>
            <a:ext cx="1028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batch, reproducibility can be very high for non-rare taxa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63731" y="1672345"/>
            <a:ext cx="446805" cy="37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3598" y="163080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517" y="241863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0020" y="322455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1015" y="401496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8432" y="481829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9248" y="5831866"/>
            <a:ext cx="7563173" cy="3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04014" y="570789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9540" y="570531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86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9747" y="5689815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8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2857" y="5702732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1966" y="571822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19076" y="5718231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03278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2" y="897452"/>
            <a:ext cx="6298932" cy="4813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36" y="268680"/>
            <a:ext cx="1228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inference performed on WGS and 16S can produce very similar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62" y="897452"/>
            <a:ext cx="5260765" cy="143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661" y="2666258"/>
            <a:ext cx="2662918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223" y="2361458"/>
            <a:ext cx="1828800" cy="30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0863" y="30282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Supplementary table 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70" y="3466096"/>
            <a:ext cx="4249753" cy="1245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323" y="4922512"/>
            <a:ext cx="5129645" cy="15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</p:spTree>
    <p:extLst>
      <p:ext uri="{BB962C8B-B14F-4D97-AF65-F5344CB8AC3E}">
        <p14:creationId xmlns:p14="http://schemas.microsoft.com/office/powerpoint/2010/main" val="39305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7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00949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96169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8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6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18D78-4A9A-47E5-A037-66D2C847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510875"/>
            <a:ext cx="5918200" cy="2329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47366-E178-4CF1-BE05-750737B3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988485"/>
            <a:ext cx="419131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2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778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546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211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36974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1543B-3A14-47E5-BFA5-3C76EBF1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888"/>
            <a:ext cx="12192000" cy="568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9A608-F1A9-439D-83C6-9BED83939880}"/>
              </a:ext>
            </a:extLst>
          </p:cNvPr>
          <p:cNvSpPr txBox="1"/>
          <p:nvPr/>
        </p:nvSpPr>
        <p:spPr>
          <a:xfrm>
            <a:off x="1437640" y="340360"/>
            <a:ext cx="21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Batches are “islands”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3D7C4-C0FC-473F-9620-33FDB33C0E67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86778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CEB9-3AA3-45D1-9776-21BD118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329968"/>
            <a:ext cx="7823200" cy="257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712EF-C854-44F6-8419-6A3068BC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60" y="3429000"/>
            <a:ext cx="12192000" cy="17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5F516-4142-4D47-B113-DC38DC77683A}"/>
              </a:ext>
            </a:extLst>
          </p:cNvPr>
          <p:cNvSpPr txBox="1"/>
          <p:nvPr/>
        </p:nvSpPr>
        <p:spPr>
          <a:xfrm>
            <a:off x="1554480" y="213360"/>
            <a:ext cx="867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 can (hopefully) survive across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6D3A-A00F-4020-963F-84865EF1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87" y="863600"/>
            <a:ext cx="6834653" cy="55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641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5E027-747F-4314-9D5B-F0CFE3233915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027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5E027-747F-4314-9D5B-F0CFE3233915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85488-918D-4698-A8A3-47008740203E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955840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56A863-0D86-4CDD-AB6A-FCBC5337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104900"/>
            <a:ext cx="36957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upload.wikimedia.org/wikipedia/commons/8/8f/JohnDonne.jpg">
            <a:extLst>
              <a:ext uri="{FF2B5EF4-FFF2-40B4-BE49-F238E27FC236}">
                <a16:creationId xmlns:a16="http://schemas.microsoft.com/office/drawing/2014/main" id="{27DFB911-7680-4E11-ABAD-71F80FF1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7700" y="1181100"/>
            <a:ext cx="1876425" cy="2286001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DFD129-073B-4795-9960-4DFE82425D66}"/>
              </a:ext>
            </a:extLst>
          </p:cNvPr>
          <p:cNvSpPr/>
          <p:nvPr/>
        </p:nvSpPr>
        <p:spPr>
          <a:xfrm>
            <a:off x="4076700" y="6542901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http://upload.wikimedia.org/wikipedia/commons/8/8f/JohnDonne.jpg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15CA4-1BA6-4F4D-9EBB-D700AB10E729}"/>
              </a:ext>
            </a:extLst>
          </p:cNvPr>
          <p:cNvSpPr/>
          <p:nvPr/>
        </p:nvSpPr>
        <p:spPr>
          <a:xfrm>
            <a:off x="4152900" y="6314301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http://web.cs.dal.ca/~johnston/poetry/island.html</a:t>
            </a:r>
          </a:p>
        </p:txBody>
      </p:sp>
    </p:spTree>
    <p:extLst>
      <p:ext uri="{BB962C8B-B14F-4D97-AF65-F5344CB8AC3E}">
        <p14:creationId xmlns:p14="http://schemas.microsoft.com/office/powerpoint/2010/main" val="77341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513" y="1332047"/>
            <a:ext cx="10027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Reproducibility is enabled when there is a consistent signal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that is larger than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error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variability</a:t>
            </a:r>
          </a:p>
        </p:txBody>
      </p:sp>
    </p:spTree>
    <p:extLst>
      <p:ext uri="{BB962C8B-B14F-4D97-AF65-F5344CB8AC3E}">
        <p14:creationId xmlns:p14="http://schemas.microsoft.com/office/powerpoint/2010/main" val="154294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1ED02-BF47-4D49-8F81-8B532705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900" y="1028700"/>
            <a:ext cx="33147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C8338-AE16-4F8B-AC7E-FC828309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5381625"/>
            <a:ext cx="17335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30601D-2186-4A88-97FB-E6C0DD5FE564}"/>
              </a:ext>
            </a:extLst>
          </p:cNvPr>
          <p:cNvSpPr/>
          <p:nvPr/>
        </p:nvSpPr>
        <p:spPr>
          <a:xfrm>
            <a:off x="4152900" y="6085701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http://commonfund.nih.gov/hmp/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8CB66-F369-43D3-9F2C-80659AE808F4}"/>
              </a:ext>
            </a:extLst>
          </p:cNvPr>
          <p:cNvSpPr txBox="1"/>
          <p:nvPr/>
        </p:nvSpPr>
        <p:spPr>
          <a:xfrm>
            <a:off x="429260" y="28873"/>
            <a:ext cx="1221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 microbes, everyone (and everything) is an island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652FE-BB22-417B-8564-831D843C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1104900"/>
            <a:ext cx="36957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upload.wikimedia.org/wikipedia/commons/8/8f/JohnDonne.jpg">
            <a:extLst>
              <a:ext uri="{FF2B5EF4-FFF2-40B4-BE49-F238E27FC236}">
                <a16:creationId xmlns:a16="http://schemas.microsoft.com/office/drawing/2014/main" id="{C7DDA7EE-45AA-49C4-8A16-F557B2DF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7700" y="1181100"/>
            <a:ext cx="1876425" cy="228600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3988E-E3E8-40EE-9440-4FDC44F013D1}"/>
              </a:ext>
            </a:extLst>
          </p:cNvPr>
          <p:cNvSpPr/>
          <p:nvPr/>
        </p:nvSpPr>
        <p:spPr>
          <a:xfrm>
            <a:off x="4076700" y="6542901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http://upload.wikimedia.org/wikipedia/commons/8/8f/JohnDonne.jpg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65F16-3180-4EAC-8289-AEDE1447DB65}"/>
              </a:ext>
            </a:extLst>
          </p:cNvPr>
          <p:cNvSpPr/>
          <p:nvPr/>
        </p:nvSpPr>
        <p:spPr>
          <a:xfrm>
            <a:off x="4152900" y="6314301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http://web.cs.dal.ca/~johnston/poetry/island.html</a:t>
            </a:r>
          </a:p>
        </p:txBody>
      </p:sp>
    </p:spTree>
    <p:extLst>
      <p:ext uri="{BB962C8B-B14F-4D97-AF65-F5344CB8AC3E}">
        <p14:creationId xmlns:p14="http://schemas.microsoft.com/office/powerpoint/2010/main" val="2582715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81150" y="90489"/>
            <a:ext cx="9023350" cy="960437"/>
          </a:xfrm>
          <a:noFill/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FF0000"/>
                </a:solidFill>
              </a:rPr>
              <a:t>People are islands…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2126" y="1444625"/>
            <a:ext cx="879792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743076" y="1106488"/>
            <a:ext cx="17129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101851" y="5911851"/>
            <a:ext cx="79978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/>
            <a:r>
              <a:rPr lang="en-US" sz="2400"/>
              <a:t>Human gut microbial communities are distinctly individual</a:t>
            </a:r>
          </a:p>
          <a:p>
            <a:pPr marL="231775" indent="-231775"/>
            <a:r>
              <a:rPr lang="en-US" sz="240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784351" y="3490913"/>
            <a:ext cx="760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0538" y="3865563"/>
            <a:ext cx="8786812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057400" y="662940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jpeg;base64,/9j/4AAQSkZJRgABAQAAAQABAAD/2wCEAAkGBhQSERQUEhMWFRQWFRgZFxgXFxoYGhgXGBgXFxcXGBoXHSYgGBojGhgXHy8hIycpLCwsFR8xNTAqNSYrLCkBCQoKDgwOGg8PGiokHyQvKSwsKiwsLSwsLCwsKiwqLCwsLywsLC00LC0sKSwtLCwsLCwsKSwsLCksLC0sLCwtLP/AABEIAMUBAAMBIgACEQEDEQH/xAAbAAACAgMBAAAAAAAAAAAAAAAAAQQFAgMHBv/EAD8QAAEDAgMFBgMHAwIGAwAAAAEAAhEDIQQSMQVBUWHwBhMicYGRMqGxFCNCwdHh8QcVUjNyJFNigpKyQ6Li/8QAGwEAAgIDAQAAAAAAAAAAAAAAAAECAwQFBgf/xAA5EQABAwIDBQQJAwMFAAAAAAABAAIRAwQSITEFQVFhcRMUkbEGIjKBocHR4fAjM2I0QvEVJFKSsv/aAAwDAQACEQMRAD8A5js/ZTHUmFwv8U776Dy5LcNh04Ig7t/6BPY7ppNEaW8/X1U3zXo9nZWz6DHFg9kbuWa0dWtUDyJ3qMNnU4DdQN26ePMoZs9gJJ8VovEDyiFK8h+SADuWb3ShIOEZclV2r+KiN2bTEgWEERNgDqPVbjQbbwiwgceXotsboR1wU2W9JmTWjwQXuOpWijgmMMtaNZ9fyCwfgGFrmzAcZMW9lJWXkD9Eu7UsOHCIz3cdfFLtHTMqDR2Wxl2lwMQTI6grNmz6YfnAAMenmpV+aCoNs6DYhgyzHJM1XnUqHV2VTcLt37rH+E6ezKbYgG3G8jgZ3KWD1orjsxsNuLdWYXEPFMOpncHZgJPEaC/Gdyxbxtra0zcPYIETAz1A+Ep9q6NSvNN2RSBJiZ46D2WX9spR8A896tqGHYO9FUva9jSGNaNagdGUz+EazZbX4OkNK8/6n4f8Qclz/kQB6pBtoNKeXEMkHKdQOH0UsVQ/3fFUVTZFN3EDhNrrFuxqQjwzrqb3/JW+Ow7WPysqCo2AcwEXIBIvvBkeijyr2WdrUAqCmM+I+RzSNWoMsRUbD7OpsJLWxNv44LBmy6Qm0zxvHkpcpxy/JXd0oQBgGWmQ36qPav4lQnbKpEglum6beyyGy6V/CLmfKbWO4KWgg8Poo9yt5nA3wCfav4lRRs2n4ZaDlEX+U8UzsumdWD6T7KSkQn3ShEYB4BLtH8SolLZFJo+EGTN59k27KpyDluDPny5hS+t6Q6ul3K3iMA8An2r/APkVCqbFpF0wRyHw/Nb/ALGzw2ENuBwU7B7PqVT92xzuY09SrNnZCudzB/3T9AfqsR7tn2pIdgaTrp5Kxor1NJK85U2Yxzw+Lgza0+Y4LA7Jp5cp3uzcDPDkF6Sp2SrD/H/yI+oVfidn1KfxsIHHd7gpU3bPruIYWEnpn7k3CuwZyq9+z6ZEFg3DSNNFqfsikY8OWDun5ypkhMdfus19nbv9pjfAKkVHjQlaG4NgaRlsYnfPNVG2cHTYyWiCXcdBfdwV+0qs280GmbxBmLX8+F1g7Tt6fdXkNEgZZD8/OKut3u7QSSs9kV81IeGIsL68T5qeFF2YGd23IRoJi9+cb1KKzLEEW7A4yYGaqqxjMJddQhOOpR1vWYq0ddQgdb0QkerfVCE0R1+saI60COuuCSEo60QOv2/dPrf85RCEJDretmHxL2OzU3OY4AiWktMHUW4rAjqLo60UXsa9pa8SDuKEPcSSXHMSZJJJJJ1JKScdT1COt/5ptaGiAICET1+n7oW5mAqFhqCm8026vDTlHMnhz0WjrRQZVpvJDHAxrBmOqEwkn+XIaqxqdnqoaCACO6NQwYhoyzrEnxDSdVGrXp0iBUcBOkphpOirUdfx+6sX7BrCRk+EsBhw1eYYJmN6Q2BXMeDXvIhw/wDhvU9oKr75b69o3xHCfLPpmngdwVemCt+KwL6RbnbBexr23Elrpg+djbctCyGPa9uJpkKJEZFAB3b9OPsvX7D7HEkOrAk7mcP90fRbex3Z/K0V3jxH/TEaD/KOJXRNmYWBmOp0XF7a227EaFuYjIu+Q+q29paCMb/BQNn7BAFwIG4WCtjgbQBCmUAFKc0QuOJnVbNeXxuDG8Sqd2zhJAGu46L1mIpyVUbQbkuEBNeM2z2OD5dSGV4/D+E+X+JXiq1ItcWuBDhYg8V2QvFRodv3rzfazs4KzDUpj71gn/e0ag8xuXWbH226m4ULgy05And15eXRay6swRjZrwXPLKv27WikRHxGJ8rwVYk/XolQNsvDaRBAM2//AFyhdbtA/wC1qZxkVrKH7jeqz2XUBpjKGjkARffM6qWoOxT9020a/U3U5TsDNtTPIeSjWyqEc0JpIWYq0+urI9ET0Uj8kJo+iCml6pIRE/qnPQ/hLrq6c8/dNCEutyaJQhB66Cxc2QfqmfPrmrbF7Wovn/hmt+7LRldlh5IPeW1iDbmsetUexwDWFwMyRGXiRqpNAO9et2P24w5pNbVPcuY0NywXBwAAlpa3fwN5nVeK21VpPrvdh2FlMmQDa+8gfhBO7ctjdo0g6e4BEvkFxgtdGUTqC0CxWDsbRyx9nAORrc2cyHCS5/8A3fJc/YbLZZV3VaTH55RLYEnrJjnu5oDGjMHVQOtyebz0jXd+i342sx1RzqbO7YTZkzAjSd97qP6j2XSMOJoJEcjqOWWXgonJPNO/36vC34HEhjw9zBUAnwlxAJM6xum8b1HJ6snPP3RUpNqNLHaHLh5IkrKtUBcSBlBJgTMCbDyAVl2b2V9oxDWH4R4n/wC0buUmyq17r+n2EDaVSrF3uyjybr8z8lrdqXHdLNzm66Dqcvusi2p9pVAK9ZSoyQAr4NgKkwNYZ1dsqAheWro1tp7ltq1QLSoGNc+GinAvcu0A/MrmuLwuNbij945xc/nFyI00RCS6Y6NSYEqj25SdqANeEKj7T4nFYRtHI+S8OaSRvG8fNRMB2qxNMZMQ8VKZA8QHiZr73gJwmrvYWJzNLdPEQpxZdUvZ6rnzPki+h91buchC5x2z2QKOIJaIZU8Q5GfEPe/qvJbcdFEwYkgHmOC6p23wPeYXNHipuB9D4T+S5L2hP3YEHXX04LvqF4a+yXOcc2gtPy+BC0r6WC5AGhzUrZjvA0eKw/Fz3DyUtRtnVmuYIMxYnSTvjkpUrf2cdgyDOQWDVHrlKOSYCFY7E2GcSX/eNa2mAXWl3iMDK3eOJ3J3NzTtqZq1TDQq09jdnK2Kzd2GgMiXPMCTcAWJJi69lsLsJTonNXy1nRAGXwNnfBu48zpwUrAYjD4JgompTpgGxLrvcfiJtczv00Ct6zyWhzDIsZbDiW8WzY8fJeZ7S23dXRc1pLaZ0ERI6+efJVPe6csly3tJsgYbEOpickBzC7XK7dNpggj0VbHD9PzXT9t7AbjKQzHLVZOR8ET/ALgfwu4bjcLmeKwj6b3U6jS17TBB/I7xwO9dhsDarbugKTz+o0ZzvHH681Y12ILX7oPWiU9QmOX0+n7rpE0uuCaAOtUk00xylCUInrRCSZHJHXBHp8vohJNCfkCsQjrqNEITEoiOh+aOuCJ6/T90IR1wXUOzmGyYKiOLc3/kZ+i5f1xXXtlkHB4eP+Sz/wBQFyvpO4igwfy+S2Ozh65PJRzWLTIK9Ns2tmaF5LFTK9J2YPhFlwS3Sn1qpAyhRKdZlOq1l31XX4hjd5J3fmrOvRBVfixSptJqFozak79wHP8AdCSru33duw7fEM7DLBpJ3jlK8T/dQWju75iAWvuWeSssbg8JVIzVXhkkwM4aA3UXBifyV2eydCpTp1myHFo3fEI8JPCw9k01XdnqeSmTM5jN1ZAyo9NhacsytrHXQkntTDZ8LXbxpP8AoSPmAuI7cANE+nuu54h/3NSf+W//ANSuEbdacnxQ20jiYJH0XU7IeRY3A/MwtddD9Zik7OotbTbl0Ik+Z1UvrSVHwtSWAgBukN4DgVuXbWwaKTQ3SBHgtTUJxGU+tf0WzD4p7DNN7mugiWkgwdRK1o6lWvY14wvAI4FQRzv58fMrpPYCtODAn4Kj2jkJBAHK5XNgerL3X9OMYSyrSLTDXB4dul9i08/DI5SuX9KaU2ILR7Lh4Zj5hQqZtK9kvAf1IpgV6J3mk4Hya+3/ALFe1ZiCXxb4iC2LgCYfO+bcr2XjP6k0CKtB8GCxzZ3BwcHRyJE+y5D0edh2jTzj2v8AyVVSEOXkOt6OuuaOpS63FetLIUrZ2FZUeGveKbYccxG8AkAzAEmy2u2aMoPf057sPgXMmfu+T4E+oUAnl1zXRtj9i8McPTNWkTUcwFxcSHAkTAAMNifldc/tfaI2eWuc50O3AA6anPqE8bWj1gvF/wBpaS+K9PwkxJgv+8yDLE3I8fkVjj9ld1m+9Y4teGlrZk2BzcIvGqvNp/08qtd/w7hUbGj3BjwfPRw9ivL4jDPpuLajXMcNQ4EHzg6jmp2N/Tu3Dsq8/wASADu++nHkniaRkFr6sn1pdIHqya3iijrREdT+iSPdCEdb0JlE9ShCJXR+zW3KbcBSDiS5hc2BrYyPkVzhTMFiy1rgDzH0K0PpBbmrZkjVpB+R81mWL8NWDvyV3tfbtSo+GnKyRYb53Sul9mKwdQYSbxdchw5LmNdrJJ/L5D6r3XYra4yd2RGUjyv+8rzghb9e5rVBCrMRRaX533iw5SpFWqqjatYkQDEXUUkttAUmF3EwI4usPIbyVtwuIcKDQ4jMLHcBxKqsZjDYVILTpF9LqRRGcTMHnynSU0LRtLEFoLgIcBY7j58lV7N7YUH2ee6fpDtCeTtPdXeJqgMM6GRyk2hcq2wG99UyiBmMDgmBKa6ht3GBmCrOnVhAPEv8I+q4r2hnu40GYbxex91bsxr+77vO7uyZyza2hjzVN2gH3Yvo7frwsuwsbc09lVHn+6T7hl9Vqa78Vy0cFv2Mwik0HmdNFOnz+ij4KjlZA433id8clvjiurs6fZ0GNO4ALW1TLyVsw2HdUeGMGZ7jAaNSYmLnkrhnYrFuIHcxO8vZA5mHH6FQNiYgU8TQebNbVZmOkCYM8hK61iqZIECYIJEluYcJ+foua29ti6sazWUgIImSDrJ5qh7sMLxuH/puSw95XipuytlotbNmgu9IUDY2Ifs/GmlWIFN8B5HwwZ7uoCdACb+o3LoWGplrQCZInfMCTAk6wN68V/UkMz0NM+V88ckiJ5Zp+a0Fhf3G0KxtLl2JtSRu9UgSCOkJMqFxgr3UqLtDZ1OvTdTqNzMdqNII0IO4g71zjYHayrhjDi6rSiMhdpwLCdPLQro+C2gKlFlUBwD2hwB18VgOErWbQ2ZcbNqDHpucOI+IIVTmFmYXK9ubLOHrvpnNAPgeRGdpggjcdYMbwoK7DicOys006tMERoYIjSWkfCeYghc37UdmzhX2l1F3wuMGD/g88RuO8cwV2mxfSBtzhoV8n7jud9/NXteHZb1V4XEd29r8jX5XTleJa48CPmDxAXYNn49lam2ow/E0PiRIB4gG3BcZWzD1TTcHscWPBkObYz5jX1ssrbWxP9QIex0OAjPQ8By6puaHCCu0yvNdvNl97hg8FodROaXGJaRDmAnfoQN5C8ae1OLzNd9oqHePhg3IMtiDvsQja3aaviWNZULcrTm8DMuYxALrkWvEcVzlp6PXtKvTqNc2AcyDMQc9QOig2mWmZSw23y2nTpmnTqNp1DUGcfETmkHl4tOQWmhtXLE0qbmgtMFtjlDxfzz/AP1Cgkcvki38Luu5UPWOHXXM8SePElZHaOVg3a/hg0aZ+GJboGuc+ByMx5JYzaoqB47mi0vLLtZBGWbDkd/komFe0Oa57S9rS0vbBu2bgmd9h6rfXq0jWzMpkU8wOTUhoiWzN5g8NVT2NEVSGsOWczlORjXU5HSOalidGqiSiVauxGFc8nuqgBqPdYiBTLTkYBuIfEmdFqp1sOAwOovkNOeH/E6IBE6AG6uF06J7N3w58+XxCjgHEKvTDoMqTVqUcgDWOz5QCS4QHz4iANRGnmooKvBFZpDmkDMQd/xKj7JkFZ4baL6chsEHcfy3hXGB2z3TgYI8TXOvPw3AVLSgOBO768easDRtZeabT2c+yq4f7Tofl1C6G3ris2d+9dC2Z2wp1rHwkiwnU8OW/VS8cBPkLfv5rlVV5bcaj+VYbL7VPLw2qZby1kCADyWqhZC9NXxRIvOsi+8KbgMfYHlBmepXncHtsVS4QMx+G6sKWNa0BrnNDpMiZMibiPIohCz7Q4stYTNo0jfuPmufVCSSTckzK9Jt7a3hLSZcWi86jWDzsF51g661Wy2dYPvKuBum88B9eCor1hSbJ13IPkqzb9X7vLlJ0M7grRw/lVu3XxSMfiIBXf39MMsnMZkA3yH55rSUXYqoJ1lb9kkGkCN5J56nXiVLCjbKoltJsukRItpN4ClT1CybKRbskZwPJV1fbKR4G69nsTt82nSZTrMe4tAbnaWmQLCWmDIED0nevOnaNMsDXUGnLRLAQ6DnJnvXR8TuRTpbQo5gXYZrgH5soe67YI7snzgzyWu2haMvmBtak7KYILZ90nfwPylRLGuyJ817mp29wgEh1R3IU3e14E+q8X2l279qrB4Zla1uVs3cRMy4jnu0F+K0sx9ICPs4nu3MnMfiMgVCDvErJu0aEguwwIDnEw9wLgQQGmLAAwbcFg2Ox6VjV7ZlN7nCYks+GY10zO9JtNjdCq1dC7H7epVaNPDPMVGtygHSo1skFp/yAi2trLnvWiGkgggwQZBBuCNCI0K2e1tmM2hRwEwRmDz58lEtBEFdpp04vJJiJJkxuCgdpKTXYPEB/wAPdOJ9BIInmFSdj+1zq7u5reKpBLXgfEG3Ifuzc9D5qx7Zip9jq92QBHjsSXMkAhsaHiTNgV5e6zqW12KFXIyM92uvRUBha8Arlzfy68laVsbh3C1BzSKQaMp1qAg946dZEiFWEWB3GYMG8GDG7XgjrRevPpsrQ6TlOhI66dFlBxCs/teGzuPcuyEkhub/AKQADfQOzGJ4eSh4t1M5O6a4RTaH5jM1BOZwG5ptbkngsA+rn7uCWML3AuAJa3XLxdvhRs9p5TvKqospNqENeSWgAguJ3ZSD5plxO4LKm0uOVoLidwaST5Bsz6qV/Zq/h/4eqM8AE03QZMXMeEczFl0fslsgYfDUxEVHtDqhMZiXAHLI3C1lchcbdellTGW0WDDnBM5893zWO6qAYAXPti9mMUwVgcPTJqUzTHe1NL3IDJJkgG8aBVOH2nSDKVOrhw/u3uLzmyuf8QyOIEiCRb/pXV5Xjf6gbKpNpd81kVnVGsltg4mSc40JgGDrMLG2dtfvF0W3LT+oR7JIgwWg5GdD89VKnWJMQvJOxtPKB3LZiJmL93kkx/1ePzWrG1mOdNKn3bYAyyXXAgkHmb3WlzSDlIMjUXn1HFIj0XoNOixpDmk+JI8Jj3q0uJ1SHW9HW/8ANZuYQASCAbgwb8SN3ssT1ZXghRISW6hii22o4H8lq61/T81twmHdUe2mwS5xAAneeM2CquKdKrTLawBbvnz+6kwua6WnNbatVrm2seBVRU8JKtv7XV/5b/xaC3gID/OCR7pU9nvc1rmtkOdlbvc48m8OYsuUrbBtnGaVWBzg/McD4FbJt88e01VrMQWkEEz1dSX13uLXFxLuO8XspTNl1TGVhuQAYtJbnAB4lomOCf8AaquUu7t2UNDj/tdOV3lZKlsG2a79WsDyEDXTedUOvnx6rVENzJud8/pxTjqAFvxGCfT+Npb4i2DMy0NJEcYc0+qj9WXU2tGjSphtADDy3+/etdUe9zpfqmFB2zHcukxpHnrCnQoG247vLEuOgifM+0qvaBAtqnQp0P3B1WWym/dMBM29uAU2OohRtlsHdNAk287m/opJKss8qDB/EeSVUy89Ue6NeaXqE1lKtHW4o+SYE8/znQCPovc9nuwYaW1MTDnC4pRLQd2c/iI/x081qto7UoWDMVQ5nQDU/bmgkASV5jCdl8VVDXMonK8Ahxc1oynQ/FPorWp/TquHgCpTLSLvuMv/AGm7vQ+cLoi1vqgW1MTAF40nkFwNX0nv3n1SG66D6zmFT2xnIKFsfYFLDN+7bLiIc83c+5N92p0CsVhTqTNiCDBB3H0sVsXPPqOqOLnkkneVUSSZKou1mxRXwzobNSmC6llF5tLA0a5oiON1zzCbSDGFhosd961znOHiAYb0wd1wZK6/C5b2txtGpiD3NPIWlzaj9O8cDlnKDECNbErrPRu4e55tXNLme1rGEjfuyn4rIovMEKE7GUiP9ATkDfiN3ZgS82sS0FtuKxx+Lp1GPDKIZmdIdnJyiAMt7EG59VEnmEFd6LSmDOf/AGd9fz3q7GV1Ps/2hpV6bAKje97tuZmhBAAMA6iRulXC4qx5BBBggyDoQdxBGi9Hhv6gYlrIc2nUI/E4EHlIaQOcx+q4S/8ARatTdNr6wO4wCPIELHdSnNq6NC8H227RMqFtKkXF1KsS46DM2w/3XJvyKpcX2nxNSp3hrPYYgCmSxoBiQBfUjU3VW4ySSZJNydSTe/G6zdkejb6NUVrkjLMAHfzy8ipMphplWb+0dYkulsmr3hOQfHlyDXdG5aXbZqFjmHLle0NPhEhrXueA3h4nFacFgKlZ+SkwvfBMCNBrqVrq0nNcWuBDmmHAi4IsQV1DaNmKnZNDcQgxlIjQ8ctyvxu4qT/dqlhazAwGPwgtIBm34AFjitpvqAhwbBfns0N8WXLaN0blEKcrJFtRaQ4NEhLEdEe6dOoQQ5pIIMggwQeKXqOvNJXkAiCoqR/cKhH+o/8AF+OQMxl1uZus8A2u893RFR0EHKyYDtxO5tt5ha8LgqlVwbSa57nWENtwmYgAfkV13Zuz2UKTadMANaBpvO9zuJJk3XLbZ2vSsAKdJrXOM9BzIG+Z+KT6mHVeFqdjMa1rctRj7t8Lajm5SBlB8QghoMW3ey8/WxNVrnMc98t8DhmP4CRHMAzC9n2o7aMDDTwzw57gQ6o0mKenwmPE43001Xgvb1/OdVLYbry4aat2Bh3eqATz6cMuabXOj1ltr4p9Qy97n3klxJvAE35AD0WuerH5IQuma0NENEBEzmiPdVe33+GPFbxTzmIPurQj0ULa9IupuEnSbb43Hl+iwtosL7Z4HAq2gQKgJWWyLUgC4OjhuB09VK9VE2PTLaYBjkQZB5qWFOx/p2TwCVX2z1T8vlKB1ZJCy1WvddgNhsyfaHAF+ZzWT+ANME/7iTruHmvXNxLScoIJ0tJEgTE6TG5cq2Ft2phngMflpue3vGkS0iQHHiDG8LqGEbTgOY/OwCGnOHNaOUWB05ryr0hta9G6L6xkOzaeA3D3fdUVWmZUpaqlIzLXZTYGwOhka6G62tM6X8roK56QqVhRpBogfO5JOpJ3lZyq/H9oMPQkVazGkfhmXcvC2SvIbX/qDUc6MMMrI+J7fGTvIvDR8+K2Fns25vDFFhI46Dx0U203OXtNp7QbRpveXNBDHuaC4NzFrSYE63j3XHWaXO6/n/Kn7Y2zUxTw+rFhDQ0eFo1OUXM8TvhQZXoewdkPsGOdUPrOiRwicp96va3CIR5T6IS9UEdSukU0y3l8kII64pDl1+iSEKywlDDFtPPUexxe/vC1pdDIlkCImYHqq0dR+yOt6qrUjUEBxbzEcCN4I3zpqAmDCsWUaHh++eDDSTljK4uGeIEkBpJGhkLEij9/ndUe/MO6d/kMxzVKgdc+GDHEqAR1KfJU91zxY3T7uIOoGmURwJUsXILfjWU21HCk4vpz4XEZSbbxuUcp5ev3SWUxuFoBM8+KgU44fIfqrfst2f8AtdVwc4tYwBz4+IyYyttDfM+gKqD5lZUqjmkFrnNcNHNJafQhYl9SrVqJZQfhcd/557kLsmAwTaVNtOk3KxugEnUkkkm5Mkmeapu1/aEYeiWtcO+eMrWzdoOryNQANOJK59i9sV6rQ2pWqOA3Fxj1j4vVQgzXr5lchaeijxUFS5eCJkgSZ6kxrvyVTaeckygAJxwHslHXQRHMru1andBHL5fqiOtEuv4QhGVVu3XODBlMNJhx8/yVkXdblWbexcMLQPi1+tvZa7ajg21eXGMvwe9XW4JqCApez2xTbAiQDE8f1UknqFE2e09yzf4RCldcFk2v7DOg8lCp7R6pnq/XzQXep90R5oWQoKyGyqZcAMTTALniTaA1ocHHk4nKI3ha/wC1UonvqYmmx5EGS5xAcyBaRc+QUHrcfkERyKw+71DE1D4N49OGX3U8Y4KXicIKWV1Ks0kl/wAEhzQ10AujSRBC2v7Q4k0+7+0VMmkSM0cM8ZvcquKEjY0agHbNDiDqQPzJImTkhvL5XT65ICOtyzQAMgooJ6v9NyCUBCaEdaoIQEgOv3QhOP4QSgdaJge/VkkJH1/JASQmhZJH0CUfz+6EkI9AnKA3rgnCEkvT5I6sgQgBCaRRHIesoB3rKEISB6i3oiPL0CZASA80JJJ/JGVA63poWQFlXbab90dJG43tvhT1B20PujALjbTcFg7Q/pqk8CraP7jeqeyqk0W74HsVNlQdjVB3LQ0yRrymVOhSsTNtT6DyRVEPPVHqEQl5D2TjqAstVo66hHpZBG6OvVLrqU0Jx1ZB9EddcUeXyH6pIQUddQj5+iHDl16oQkmOtEeaEJI9kJeXyTj19EJq+7GbHp4mtUbWGZracxJb4i4AXbGgm07+auO2HZTDU6LqzPuS2IaPgeT+EN3OPEWsZXmNkbcrYVxNI2MFzHCWujeQdDzELPbXaGriiO9IDWnwtaIAJsTe5PmuSuNnbQq7SFZr4p5aHcIkRxMcISzxAg5IbRwxLQKj2+CnmcRIzk/eQI+EDyWr7JRh/wB/cNJaMh8ZDyA2d3g8UqHPUfn+SS6IW7xpUdu4Hzbv/wAQrMQ4KzdgcNnAGJMd4Bm7s2ZAJfHEExHJVrhcwZEmDESJsUvmiOV+f7qylSez2nl3WPHIBRJB3JfRNB66KSvUU/ZBCu9g4fAub/xNSqx8xvayL6Oa03jWYUTG7OBxPdYd4rh2XIWBt5GhiBmG8rWM2nTdXdRc1zYBMuENIGsHh1hSiVXx1/CCPZbjgX6d278X4Sfhs4zvg6xYJHBvAk03RAM5To74TcaHdxWf2rOI8UYStUo9ltODfeWOtmnwmRljNI5AjXiFpjh8lJr2u0MpaJo66hHWgRl5KSEBV+3XO7s5dN8bgrDkqvtBVLWNje6/mFgbTcG2lQmdNytoCaoT2CHCnpvtbUQrQBV+ycSDTaMwkWM/JS6tcAEyIHW5KwdTZash2QH+U60moclsBSK10sW10ZXAzwn6LOpVALQSAToN/NZoqMIDgRHFVYSDEJk+qND10Eonr5WQ14lwm41CliHFJMp8liarQNRPmh1QTqJ4b+QhLG3iiCn1ZB663pOriNRzuLBZtmLD6IxDijMapDj1+yCsWwTYz9J3p5hcSLCdfmniGsohOec+4S6sk2qCYBabTru5LA12xJIHiiTxmI0Ue0YN4Twngto66/VLr+N4WLqoE30j0nRD6wEyQI15TpKO0brP5+AowlZgIhYteDpBHusX4kN+Iget0y9oGIkQlBlbEA9da+q1famkiHNvpcLY5wbeQIkk8khUYRIIRBGqcb+v2RCxOIEEgzAnwn1SFUQCd9xPNAqNmJTgrMHqSFnQruY5rmEtc0yCLEHTf5rQawAkmBbfx09VsJH8lBLHAtMEb/elBCm09sVWiG1HRDwNLd4Q58SNSQLrH+7Vo/1XWa1sA6NZdgB4A6KHm36hYNrtJgEE7oIKo7vbgzhbnyHVSxP5qeNq1Zce9cC4EOM6hwAcDyIA9lEn284WAxDTIDhYwb6FBrjiAY4/NTpikwSyB0hBxHVZnmnyjr81ra8GYIMcCj7QCJtHGbK3G3ilBWQ3RZVm3XO7sgCQfiI0F7fNWLK4IgOFonhJ3Som2a4FIyNRad87/RYO0HNfa1IdGRz/ADwVtGRUGS8u2oRMb+tVspYt7fhcR+6SF5qKj26Ehb0gHVIV3Debc0OxLjEkmNDv90IR2joiSiAhmIcNHETrBQ6u4kkuMnW+qEI7R8RJRATZiXAEBxg6jik6uSZm/wCiEJ43REogLAvKyFdw0J900KIcRoUQszjXkAZjDdALfROpjXucXFxkiDutwtuQhTNappiPjwRgbwWFStJkCLRATq4x7gGucSBuQhLtX5wTnqjCFgKp0k3TbiHAyHGeMoQkHuG8ogJMruaZBIPEJmu4nMSZ470IRjdESiAsM/yWZruJkuM8ZQhLEdJRCdLFPbOVxE6pfaHSDmMjS+nkmhPtHxEnxRhCxfVJJJJJNz5oNYnUn3QhLE470QgVnDRx90g88UIRidxRCRedUy88UISkprKjiHN+EkeSXemIkwdyEJ43REpQEd6YibTPqk6qTqSfNNCMROUohf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jpeg;base64,/9j/4AAQSkZJRgABAQAAAQABAAD/2wCEAAkGBhQSERQUEhMWFRQWFRgZFxgXFxoYGhgXGBgXFxcXGBoXHSYgGBojGhgXHy8hIycpLCwsFR8xNTAqNSYrLCkBCQoKDgwOGg8PGiokHyQvKSwsKiwsLSwsLCwsKiwqLCwsLywsLC00LC0sKSwtLCwsLCwsKSwsLCksLC0sLCwtLP/AABEIAMUBAAMBIgACEQEDEQH/xAAbAAACAgMBAAAAAAAAAAAAAAAAAQQFAgMHBv/EAD8QAAEDAgMFBgMHAwIGAwAAAAEAAhEDIQQSMQVBUWHwBhMicYGRMqGxFCNCwdHh8QcVUjNyJFNigpKyQ6Li/8QAGwEAAgIDAQAAAAAAAAAAAAAAAAECAwQFBgf/xAA5EQABAwIDBQQJAwMFAAAAAAABAAIRAwQSITEFQVFhcRMUkbEGIjKBocHR4fAjM2I0QvEVJFKSsv/aAAwDAQACEQMRAD8A5js/ZTHUmFwv8U776Dy5LcNh04Ig7t/6BPY7ppNEaW8/X1U3zXo9nZWz6DHFg9kbuWa0dWtUDyJ3qMNnU4DdQN26ePMoZs9gJJ8VovEDyiFK8h+SADuWb3ShIOEZclV2r+KiN2bTEgWEERNgDqPVbjQbbwiwgceXotsboR1wU2W9JmTWjwQXuOpWijgmMMtaNZ9fyCwfgGFrmzAcZMW9lJWXkD9Eu7UsOHCIz3cdfFLtHTMqDR2Wxl2lwMQTI6grNmz6YfnAAMenmpV+aCoNs6DYhgyzHJM1XnUqHV2VTcLt37rH+E6ezKbYgG3G8jgZ3KWD1orjsxsNuLdWYXEPFMOpncHZgJPEaC/Gdyxbxtra0zcPYIETAz1A+Ep9q6NSvNN2RSBJiZ46D2WX9spR8A896tqGHYO9FUva9jSGNaNagdGUz+EazZbX4OkNK8/6n4f8Qclz/kQB6pBtoNKeXEMkHKdQOH0UsVQ/3fFUVTZFN3EDhNrrFuxqQjwzrqb3/JW+Ow7WPysqCo2AcwEXIBIvvBkeijyr2WdrUAqCmM+I+RzSNWoMsRUbD7OpsJLWxNv44LBmy6Qm0zxvHkpcpxy/JXd0oQBgGWmQ36qPav4lQnbKpEglum6beyyGy6V/CLmfKbWO4KWgg8Poo9yt5nA3wCfav4lRRs2n4ZaDlEX+U8UzsumdWD6T7KSkQn3ShEYB4BLtH8SolLZFJo+EGTN59k27KpyDluDPny5hS+t6Q6ul3K3iMA8An2r/APkVCqbFpF0wRyHw/Nb/ALGzw2ENuBwU7B7PqVT92xzuY09SrNnZCudzB/3T9AfqsR7tn2pIdgaTrp5Kxor1NJK85U2Yxzw+Lgza0+Y4LA7Jp5cp3uzcDPDkF6Sp2SrD/H/yI+oVfidn1KfxsIHHd7gpU3bPruIYWEnpn7k3CuwZyq9+z6ZEFg3DSNNFqfsikY8OWDun5ypkhMdfus19nbv9pjfAKkVHjQlaG4NgaRlsYnfPNVG2cHTYyWiCXcdBfdwV+0qs280GmbxBmLX8+F1g7Tt6fdXkNEgZZD8/OKut3u7QSSs9kV81IeGIsL68T5qeFF2YGd23IRoJi9+cb1KKzLEEW7A4yYGaqqxjMJddQhOOpR1vWYq0ddQgdb0QkerfVCE0R1+saI60COuuCSEo60QOv2/dPrf85RCEJDretmHxL2OzU3OY4AiWktMHUW4rAjqLo60UXsa9pa8SDuKEPcSSXHMSZJJJJJ1JKScdT1COt/5ptaGiAICET1+n7oW5mAqFhqCm8026vDTlHMnhz0WjrRQZVpvJDHAxrBmOqEwkn+XIaqxqdnqoaCACO6NQwYhoyzrEnxDSdVGrXp0iBUcBOkphpOirUdfx+6sX7BrCRk+EsBhw1eYYJmN6Q2BXMeDXvIhw/wDhvU9oKr75b69o3xHCfLPpmngdwVemCt+KwL6RbnbBexr23Elrpg+djbctCyGPa9uJpkKJEZFAB3b9OPsvX7D7HEkOrAk7mcP90fRbex3Z/K0V3jxH/TEaD/KOJXRNmYWBmOp0XF7a227EaFuYjIu+Q+q29paCMb/BQNn7BAFwIG4WCtjgbQBCmUAFKc0QuOJnVbNeXxuDG8Sqd2zhJAGu46L1mIpyVUbQbkuEBNeM2z2OD5dSGV4/D+E+X+JXiq1ItcWuBDhYg8V2QvFRodv3rzfazs4KzDUpj71gn/e0ag8xuXWbH226m4ULgy05And15eXRay6swRjZrwXPLKv27WikRHxGJ8rwVYk/XolQNsvDaRBAM2//AFyhdbtA/wC1qZxkVrKH7jeqz2XUBpjKGjkARffM6qWoOxT9020a/U3U5TsDNtTPIeSjWyqEc0JpIWYq0+urI9ET0Uj8kJo+iCml6pIRE/qnPQ/hLrq6c8/dNCEutyaJQhB66Cxc2QfqmfPrmrbF7Wovn/hmt+7LRldlh5IPeW1iDbmsetUexwDWFwMyRGXiRqpNAO9et2P24w5pNbVPcuY0NywXBwAAlpa3fwN5nVeK21VpPrvdh2FlMmQDa+8gfhBO7ctjdo0g6e4BEvkFxgtdGUTqC0CxWDsbRyx9nAORrc2cyHCS5/8A3fJc/YbLZZV3VaTH55RLYEnrJjnu5oDGjMHVQOtyebz0jXd+i342sx1RzqbO7YTZkzAjSd97qP6j2XSMOJoJEcjqOWWXgonJPNO/36vC34HEhjw9zBUAnwlxAJM6xum8b1HJ6snPP3RUpNqNLHaHLh5IkrKtUBcSBlBJgTMCbDyAVl2b2V9oxDWH4R4n/wC0buUmyq17r+n2EDaVSrF3uyjybr8z8lrdqXHdLNzm66Dqcvusi2p9pVAK9ZSoyQAr4NgKkwNYZ1dsqAheWro1tp7ltq1QLSoGNc+GinAvcu0A/MrmuLwuNbij945xc/nFyI00RCS6Y6NSYEqj25SdqANeEKj7T4nFYRtHI+S8OaSRvG8fNRMB2qxNMZMQ8VKZA8QHiZr73gJwmrvYWJzNLdPEQpxZdUvZ6rnzPki+h91buchC5x2z2QKOIJaIZU8Q5GfEPe/qvJbcdFEwYkgHmOC6p23wPeYXNHipuB9D4T+S5L2hP3YEHXX04LvqF4a+yXOcc2gtPy+BC0r6WC5AGhzUrZjvA0eKw/Fz3DyUtRtnVmuYIMxYnSTvjkpUrf2cdgyDOQWDVHrlKOSYCFY7E2GcSX/eNa2mAXWl3iMDK3eOJ3J3NzTtqZq1TDQq09jdnK2Kzd2GgMiXPMCTcAWJJi69lsLsJTonNXy1nRAGXwNnfBu48zpwUrAYjD4JgompTpgGxLrvcfiJtczv00Ct6zyWhzDIsZbDiW8WzY8fJeZ7S23dXRc1pLaZ0ERI6+efJVPe6csly3tJsgYbEOpickBzC7XK7dNpggj0VbHD9PzXT9t7AbjKQzHLVZOR8ET/ALgfwu4bjcLmeKwj6b3U6jS17TBB/I7xwO9dhsDarbugKTz+o0ZzvHH681Y12ILX7oPWiU9QmOX0+n7rpE0uuCaAOtUk00xylCUInrRCSZHJHXBHp8vohJNCfkCsQjrqNEITEoiOh+aOuCJ6/T90IR1wXUOzmGyYKiOLc3/kZ+i5f1xXXtlkHB4eP+Sz/wBQFyvpO4igwfy+S2Ozh65PJRzWLTIK9Ns2tmaF5LFTK9J2YPhFlwS3Sn1qpAyhRKdZlOq1l31XX4hjd5J3fmrOvRBVfixSptJqFozak79wHP8AdCSru33duw7fEM7DLBpJ3jlK8T/dQWju75iAWvuWeSssbg8JVIzVXhkkwM4aA3UXBifyV2eydCpTp1myHFo3fEI8JPCw9k01XdnqeSmTM5jN1ZAyo9NhacsytrHXQkntTDZ8LXbxpP8AoSPmAuI7cANE+nuu54h/3NSf+W//ANSuEbdacnxQ20jiYJH0XU7IeRY3A/MwtddD9Zik7OotbTbl0Ik+Z1UvrSVHwtSWAgBukN4DgVuXbWwaKTQ3SBHgtTUJxGU+tf0WzD4p7DNN7mugiWkgwdRK1o6lWvY14wvAI4FQRzv58fMrpPYCtODAn4Kj2jkJBAHK5XNgerL3X9OMYSyrSLTDXB4dul9i08/DI5SuX9KaU2ILR7Lh4Zj5hQqZtK9kvAf1IpgV6J3mk4Hya+3/ALFe1ZiCXxb4iC2LgCYfO+bcr2XjP6k0CKtB8GCxzZ3BwcHRyJE+y5D0edh2jTzj2v8AyVVSEOXkOt6OuuaOpS63FetLIUrZ2FZUeGveKbYccxG8AkAzAEmy2u2aMoPf057sPgXMmfu+T4E+oUAnl1zXRtj9i8McPTNWkTUcwFxcSHAkTAAMNifldc/tfaI2eWuc50O3AA6anPqE8bWj1gvF/wBpaS+K9PwkxJgv+8yDLE3I8fkVjj9ld1m+9Y4teGlrZk2BzcIvGqvNp/08qtd/w7hUbGj3BjwfPRw9ivL4jDPpuLajXMcNQ4EHzg6jmp2N/Tu3Dsq8/wASADu++nHkniaRkFr6sn1pdIHqya3iijrREdT+iSPdCEdb0JlE9ShCJXR+zW3KbcBSDiS5hc2BrYyPkVzhTMFiy1rgDzH0K0PpBbmrZkjVpB+R81mWL8NWDvyV3tfbtSo+GnKyRYb53Sul9mKwdQYSbxdchw5LmNdrJJ/L5D6r3XYra4yd2RGUjyv+8rzghb9e5rVBCrMRRaX533iw5SpFWqqjatYkQDEXUUkttAUmF3EwI4usPIbyVtwuIcKDQ4jMLHcBxKqsZjDYVILTpF9LqRRGcTMHnynSU0LRtLEFoLgIcBY7j58lV7N7YUH2ee6fpDtCeTtPdXeJqgMM6GRyk2hcq2wG99UyiBmMDgmBKa6ht3GBmCrOnVhAPEv8I+q4r2hnu40GYbxex91bsxr+77vO7uyZyza2hjzVN2gH3Yvo7frwsuwsbc09lVHn+6T7hl9Vqa78Vy0cFv2Mwik0HmdNFOnz+ij4KjlZA433id8clvjiurs6fZ0GNO4ALW1TLyVsw2HdUeGMGZ7jAaNSYmLnkrhnYrFuIHcxO8vZA5mHH6FQNiYgU8TQebNbVZmOkCYM8hK61iqZIECYIJEluYcJ+foua29ti6sazWUgIImSDrJ5qh7sMLxuH/puSw95XipuytlotbNmgu9IUDY2Ifs/GmlWIFN8B5HwwZ7uoCdACb+o3LoWGplrQCZInfMCTAk6wN68V/UkMz0NM+V88ckiJ5Zp+a0Fhf3G0KxtLl2JtSRu9UgSCOkJMqFxgr3UqLtDZ1OvTdTqNzMdqNII0IO4g71zjYHayrhjDi6rSiMhdpwLCdPLQro+C2gKlFlUBwD2hwB18VgOErWbQ2ZcbNqDHpucOI+IIVTmFmYXK9ubLOHrvpnNAPgeRGdpggjcdYMbwoK7DicOys006tMERoYIjSWkfCeYghc37UdmzhX2l1F3wuMGD/g88RuO8cwV2mxfSBtzhoV8n7jud9/NXteHZb1V4XEd29r8jX5XTleJa48CPmDxAXYNn49lam2ow/E0PiRIB4gG3BcZWzD1TTcHscWPBkObYz5jX1ssrbWxP9QIex0OAjPQ8By6puaHCCu0yvNdvNl97hg8FodROaXGJaRDmAnfoQN5C8ae1OLzNd9oqHePhg3IMtiDvsQja3aaviWNZULcrTm8DMuYxALrkWvEcVzlp6PXtKvTqNc2AcyDMQc9QOig2mWmZSw23y2nTpmnTqNp1DUGcfETmkHl4tOQWmhtXLE0qbmgtMFtjlDxfzz/AP1Cgkcvki38Luu5UPWOHXXM8SePElZHaOVg3a/hg0aZ+GJboGuc+ByMx5JYzaoqB47mi0vLLtZBGWbDkd/komFe0Oa57S9rS0vbBu2bgmd9h6rfXq0jWzMpkU8wOTUhoiWzN5g8NVT2NEVSGsOWczlORjXU5HSOalidGqiSiVauxGFc8nuqgBqPdYiBTLTkYBuIfEmdFqp1sOAwOovkNOeH/E6IBE6AG6uF06J7N3w58+XxCjgHEKvTDoMqTVqUcgDWOz5QCS4QHz4iANRGnmooKvBFZpDmkDMQd/xKj7JkFZ4baL6chsEHcfy3hXGB2z3TgYI8TXOvPw3AVLSgOBO768easDRtZeabT2c+yq4f7Tofl1C6G3ris2d+9dC2Z2wp1rHwkiwnU8OW/VS8cBPkLfv5rlVV5bcaj+VYbL7VPLw2qZby1kCADyWqhZC9NXxRIvOsi+8KbgMfYHlBmepXncHtsVS4QMx+G6sKWNa0BrnNDpMiZMibiPIohCz7Q4stYTNo0jfuPmufVCSSTckzK9Jt7a3hLSZcWi86jWDzsF51g661Wy2dYPvKuBum88B9eCor1hSbJ13IPkqzb9X7vLlJ0M7grRw/lVu3XxSMfiIBXf39MMsnMZkA3yH55rSUXYqoJ1lb9kkGkCN5J56nXiVLCjbKoltJsukRItpN4ClT1CybKRbskZwPJV1fbKR4G69nsTt82nSZTrMe4tAbnaWmQLCWmDIED0nevOnaNMsDXUGnLRLAQ6DnJnvXR8TuRTpbQo5gXYZrgH5soe67YI7snzgzyWu2haMvmBtak7KYILZ90nfwPylRLGuyJ817mp29wgEh1R3IU3e14E+q8X2l279qrB4Zla1uVs3cRMy4jnu0F+K0sx9ICPs4nu3MnMfiMgVCDvErJu0aEguwwIDnEw9wLgQQGmLAAwbcFg2Ox6VjV7ZlN7nCYks+GY10zO9JtNjdCq1dC7H7epVaNPDPMVGtygHSo1skFp/yAi2trLnvWiGkgggwQZBBuCNCI0K2e1tmM2hRwEwRmDz58lEtBEFdpp04vJJiJJkxuCgdpKTXYPEB/wAPdOJ9BIInmFSdj+1zq7u5reKpBLXgfEG3Ifuzc9D5qx7Zip9jq92QBHjsSXMkAhsaHiTNgV5e6zqW12KFXIyM92uvRUBha8Arlzfy68laVsbh3C1BzSKQaMp1qAg946dZEiFWEWB3GYMG8GDG7XgjrRevPpsrQ6TlOhI66dFlBxCs/teGzuPcuyEkhub/AKQADfQOzGJ4eSh4t1M5O6a4RTaH5jM1BOZwG5ptbkngsA+rn7uCWML3AuAJa3XLxdvhRs9p5TvKqospNqENeSWgAguJ3ZSD5plxO4LKm0uOVoLidwaST5Bsz6qV/Zq/h/4eqM8AE03QZMXMeEczFl0fslsgYfDUxEVHtDqhMZiXAHLI3C1lchcbdellTGW0WDDnBM5893zWO6qAYAXPti9mMUwVgcPTJqUzTHe1NL3IDJJkgG8aBVOH2nSDKVOrhw/u3uLzmyuf8QyOIEiCRb/pXV5Xjf6gbKpNpd81kVnVGsltg4mSc40JgGDrMLG2dtfvF0W3LT+oR7JIgwWg5GdD89VKnWJMQvJOxtPKB3LZiJmL93kkx/1ePzWrG1mOdNKn3bYAyyXXAgkHmb3WlzSDlIMjUXn1HFIj0XoNOixpDmk+JI8Jj3q0uJ1SHW9HW/8ANZuYQASCAbgwb8SN3ssT1ZXghRISW6hii22o4H8lq61/T81twmHdUe2mwS5xAAneeM2CquKdKrTLawBbvnz+6kwua6WnNbatVrm2seBVRU8JKtv7XV/5b/xaC3gID/OCR7pU9nvc1rmtkOdlbvc48m8OYsuUrbBtnGaVWBzg/McD4FbJt88e01VrMQWkEEz1dSX13uLXFxLuO8XspTNl1TGVhuQAYtJbnAB4lomOCf8AaquUu7t2UNDj/tdOV3lZKlsG2a79WsDyEDXTedUOvnx6rVENzJud8/pxTjqAFvxGCfT+Npb4i2DMy0NJEcYc0+qj9WXU2tGjSphtADDy3+/etdUe9zpfqmFB2zHcukxpHnrCnQoG247vLEuOgifM+0qvaBAtqnQp0P3B1WWym/dMBM29uAU2OohRtlsHdNAk287m/opJKss8qDB/EeSVUy89Ue6NeaXqE1lKtHW4o+SYE8/znQCPovc9nuwYaW1MTDnC4pRLQd2c/iI/x081qto7UoWDMVQ5nQDU/bmgkASV5jCdl8VVDXMonK8Ahxc1oynQ/FPorWp/TquHgCpTLSLvuMv/AGm7vQ+cLoi1vqgW1MTAF40nkFwNX0nv3n1SG66D6zmFT2xnIKFsfYFLDN+7bLiIc83c+5N92p0CsVhTqTNiCDBB3H0sVsXPPqOqOLnkkneVUSSZKou1mxRXwzobNSmC6llF5tLA0a5oiON1zzCbSDGFhosd961znOHiAYb0wd1wZK6/C5b2txtGpiD3NPIWlzaj9O8cDlnKDECNbErrPRu4e55tXNLme1rGEjfuyn4rIovMEKE7GUiP9ATkDfiN3ZgS82sS0FtuKxx+Lp1GPDKIZmdIdnJyiAMt7EG59VEnmEFd6LSmDOf/AGd9fz3q7GV1Ps/2hpV6bAKje97tuZmhBAAMA6iRulXC4qx5BBBggyDoQdxBGi9Hhv6gYlrIc2nUI/E4EHlIaQOcx+q4S/8ARatTdNr6wO4wCPIELHdSnNq6NC8H227RMqFtKkXF1KsS46DM2w/3XJvyKpcX2nxNSp3hrPYYgCmSxoBiQBfUjU3VW4ySSZJNydSTe/G6zdkejb6NUVrkjLMAHfzy8ipMphplWb+0dYkulsmr3hOQfHlyDXdG5aXbZqFjmHLle0NPhEhrXueA3h4nFacFgKlZ+SkwvfBMCNBrqVrq0nNcWuBDmmHAi4IsQV1DaNmKnZNDcQgxlIjQ8ctyvxu4qT/dqlhazAwGPwgtIBm34AFjitpvqAhwbBfns0N8WXLaN0blEKcrJFtRaQ4NEhLEdEe6dOoQQ5pIIMggwQeKXqOvNJXkAiCoqR/cKhH+o/8AF+OQMxl1uZus8A2u893RFR0EHKyYDtxO5tt5ha8LgqlVwbSa57nWENtwmYgAfkV13Zuz2UKTadMANaBpvO9zuJJk3XLbZ2vSsAKdJrXOM9BzIG+Z+KT6mHVeFqdjMa1rctRj7t8Lajm5SBlB8QghoMW3ey8/WxNVrnMc98t8DhmP4CRHMAzC9n2o7aMDDTwzw57gQ6o0mKenwmPE43001Xgvb1/OdVLYbry4aat2Bh3eqATz6cMuabXOj1ltr4p9Qy97n3klxJvAE35AD0WuerH5IQuma0NENEBEzmiPdVe33+GPFbxTzmIPurQj0ULa9IupuEnSbb43Hl+iwtosL7Z4HAq2gQKgJWWyLUgC4OjhuB09VK9VE2PTLaYBjkQZB5qWFOx/p2TwCVX2z1T8vlKB1ZJCy1WvddgNhsyfaHAF+ZzWT+ANME/7iTruHmvXNxLScoIJ0tJEgTE6TG5cq2Ft2phngMflpue3vGkS0iQHHiDG8LqGEbTgOY/OwCGnOHNaOUWB05ryr0hta9G6L6xkOzaeA3D3fdUVWmZUpaqlIzLXZTYGwOhka6G62tM6X8roK56QqVhRpBogfO5JOpJ3lZyq/H9oMPQkVazGkfhmXcvC2SvIbX/qDUc6MMMrI+J7fGTvIvDR8+K2Fns25vDFFhI46Dx0U203OXtNp7QbRpveXNBDHuaC4NzFrSYE63j3XHWaXO6/n/Kn7Y2zUxTw+rFhDQ0eFo1OUXM8TvhQZXoewdkPsGOdUPrOiRwicp96va3CIR5T6IS9UEdSukU0y3l8kII64pDl1+iSEKywlDDFtPPUexxe/vC1pdDIlkCImYHqq0dR+yOt6qrUjUEBxbzEcCN4I3zpqAmDCsWUaHh++eDDSTljK4uGeIEkBpJGhkLEij9/ndUe/MO6d/kMxzVKgdc+GDHEqAR1KfJU91zxY3T7uIOoGmURwJUsXILfjWU21HCk4vpz4XEZSbbxuUcp5ev3SWUxuFoBM8+KgU44fIfqrfst2f8AtdVwc4tYwBz4+IyYyttDfM+gKqD5lZUqjmkFrnNcNHNJafQhYl9SrVqJZQfhcd/557kLsmAwTaVNtOk3KxugEnUkkkm5Mkmeapu1/aEYeiWtcO+eMrWzdoOryNQANOJK59i9sV6rQ2pWqOA3Fxj1j4vVQgzXr5lchaeijxUFS5eCJkgSZ6kxrvyVTaeckygAJxwHslHXQRHMru1andBHL5fqiOtEuv4QhGVVu3XODBlMNJhx8/yVkXdblWbexcMLQPi1+tvZa7ajg21eXGMvwe9XW4JqCApez2xTbAiQDE8f1UknqFE2e09yzf4RCldcFk2v7DOg8lCp7R6pnq/XzQXep90R5oWQoKyGyqZcAMTTALniTaA1ocHHk4nKI3ha/wC1UonvqYmmx5EGS5xAcyBaRc+QUHrcfkERyKw+71DE1D4N49OGX3U8Y4KXicIKWV1Ks0kl/wAEhzQ10AujSRBC2v7Q4k0+7+0VMmkSM0cM8ZvcquKEjY0agHbNDiDqQPzJImTkhvL5XT65ICOtyzQAMgooJ6v9NyCUBCaEdaoIQEgOv3QhOP4QSgdaJge/VkkJH1/JASQmhZJH0CUfz+6EkI9AnKA3rgnCEkvT5I6sgQgBCaRRHIesoB3rKEISB6i3oiPL0CZASA80JJJ/JGVA63poWQFlXbab90dJG43tvhT1B20PujALjbTcFg7Q/pqk8CraP7jeqeyqk0W74HsVNlQdjVB3LQ0yRrymVOhSsTNtT6DyRVEPPVHqEQl5D2TjqAstVo66hHpZBG6OvVLrqU0Jx1ZB9EddcUeXyH6pIQUddQj5+iHDl16oQkmOtEeaEJI9kJeXyTj19EJq+7GbHp4mtUbWGZracxJb4i4AXbGgm07+auO2HZTDU6LqzPuS2IaPgeT+EN3OPEWsZXmNkbcrYVxNI2MFzHCWujeQdDzELPbXaGriiO9IDWnwtaIAJsTe5PmuSuNnbQq7SFZr4p5aHcIkRxMcISzxAg5IbRwxLQKj2+CnmcRIzk/eQI+EDyWr7JRh/wB/cNJaMh8ZDyA2d3g8UqHPUfn+SS6IW7xpUdu4Hzbv/wAQrMQ4KzdgcNnAGJMd4Bm7s2ZAJfHEExHJVrhcwZEmDESJsUvmiOV+f7qylSez2nl3WPHIBRJB3JfRNB66KSvUU/ZBCu9g4fAub/xNSqx8xvayL6Oa03jWYUTG7OBxPdYd4rh2XIWBt5GhiBmG8rWM2nTdXdRc1zYBMuENIGsHh1hSiVXx1/CCPZbjgX6d278X4Sfhs4zvg6xYJHBvAk03RAM5To74TcaHdxWf2rOI8UYStUo9ltODfeWOtmnwmRljNI5AjXiFpjh8lJr2u0MpaJo66hHWgRl5KSEBV+3XO7s5dN8bgrDkqvtBVLWNje6/mFgbTcG2lQmdNytoCaoT2CHCnpvtbUQrQBV+ycSDTaMwkWM/JS6tcAEyIHW5KwdTZash2QH+U60moclsBSK10sW10ZXAzwn6LOpVALQSAToN/NZoqMIDgRHFVYSDEJk+qND10Eonr5WQ14lwm41CliHFJMp8liarQNRPmh1QTqJ4b+QhLG3iiCn1ZB663pOriNRzuLBZtmLD6IxDijMapDj1+yCsWwTYz9J3p5hcSLCdfmniGsohOec+4S6sk2qCYBabTru5LA12xJIHiiTxmI0Ue0YN4Twngto66/VLr+N4WLqoE30j0nRD6wEyQI15TpKO0brP5+AowlZgIhYteDpBHusX4kN+Iget0y9oGIkQlBlbEA9da+q1famkiHNvpcLY5wbeQIkk8khUYRIIRBGqcb+v2RCxOIEEgzAnwn1SFUQCd9xPNAqNmJTgrMHqSFnQruY5rmEtc0yCLEHTf5rQawAkmBbfx09VsJH8lBLHAtMEb/elBCm09sVWiG1HRDwNLd4Q58SNSQLrH+7Vo/1XWa1sA6NZdgB4A6KHm36hYNrtJgEE7oIKo7vbgzhbnyHVSxP5qeNq1Zce9cC4EOM6hwAcDyIA9lEn284WAxDTIDhYwb6FBrjiAY4/NTpikwSyB0hBxHVZnmnyjr81ra8GYIMcCj7QCJtHGbK3G3ilBWQ3RZVm3XO7sgCQfiI0F7fNWLK4IgOFonhJ3Som2a4FIyNRad87/RYO0HNfa1IdGRz/ADwVtGRUGS8u2oRMb+tVspYt7fhcR+6SF5qKj26Ehb0gHVIV3Debc0OxLjEkmNDv90IR2joiSiAhmIcNHETrBQ6u4kkuMnW+qEI7R8RJRATZiXAEBxg6jik6uSZm/wCiEJ43REogLAvKyFdw0J900KIcRoUQszjXkAZjDdALfROpjXucXFxkiDutwtuQhTNappiPjwRgbwWFStJkCLRATq4x7gGucSBuQhLtX5wTnqjCFgKp0k3TbiHAyHGeMoQkHuG8ogJMruaZBIPEJmu4nMSZ470IRjdESiAsM/yWZruJkuM8ZQhLEdJRCdLFPbOVxE6pfaHSDmMjS+nkmhPtHxEnxRhCxfVJJJJJNz5oNYnUn3QhLE470QgVnDRx90g88UIRidxRCRedUy88UISkprKjiHN+EkeSXemIkwdyEJ43REpQEd6YibTPqk6qTqSfNNCMROUohf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people.rit.edu/rhrsbi/GalapagosPages/TitleItems/NewMap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09801"/>
            <a:ext cx="3219450" cy="24765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495800" y="6139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http://people.rit.edu/rhrsbi/GalapagosPages/TitleItems/NewMap1.jpg</a:t>
            </a:r>
          </a:p>
        </p:txBody>
      </p:sp>
      <p:sp>
        <p:nvSpPr>
          <p:cNvPr id="1032" name="AutoShape 8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AutoShape 14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www.prairiefirenewspaper.com/files/200902-charles-darwin-finches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905000"/>
            <a:ext cx="2381250" cy="310515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4572000" y="6520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http://www.prairiefirenewspaper.com/files/200902-charles-darwin-finches.gif</a:t>
            </a:r>
          </a:p>
        </p:txBody>
      </p:sp>
      <p:pic>
        <p:nvPicPr>
          <p:cNvPr id="1042" name="Picture 18" descr="http://pandasthumb.org/archives/2010/01/17/zimmer_beaks_finch_6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2057400"/>
            <a:ext cx="3454400" cy="25908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9601200" y="1295400"/>
            <a:ext cx="13716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462" y="457201"/>
            <a:ext cx="920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Observations on island biology helped form the theory of evolution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5834390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http://pandasthumb.org/archives/2010/01/17/zimmer_beaks_finch_600.jpg</a:t>
            </a:r>
          </a:p>
        </p:txBody>
      </p:sp>
    </p:spTree>
    <p:extLst>
      <p:ext uri="{BB962C8B-B14F-4D97-AF65-F5344CB8AC3E}">
        <p14:creationId xmlns:p14="http://schemas.microsoft.com/office/powerpoint/2010/main" val="133390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600200" y="152401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What if you could restart evolution from scratch and observe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6200" y="609601"/>
            <a:ext cx="3762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how every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taxa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changes? </a:t>
            </a:r>
            <a:endParaRPr lang="en-US" sz="2400" dirty="0"/>
          </a:p>
        </p:txBody>
      </p:sp>
      <p:pic>
        <p:nvPicPr>
          <p:cNvPr id="14338" name="Picture 2" descr="http://www.aim.org/wp-content/uploads/2013/05/galapagos-isl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95401"/>
            <a:ext cx="4152900" cy="27908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257800" y="6367790"/>
            <a:ext cx="7010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http://www.aim.org/wp-content/uploads/2013/05/galapagos-islands.jpg</a:t>
            </a:r>
          </a:p>
        </p:txBody>
      </p:sp>
      <p:pic>
        <p:nvPicPr>
          <p:cNvPr id="14342" name="Picture 6" descr="http://jmsalsich.edublogs.org/files/2012/04/Galapagos-Islands-Map-1iy98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1" y="1143000"/>
            <a:ext cx="5610225" cy="317182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9067800" y="762000"/>
            <a:ext cx="381000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57800" y="6139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http://jmsalsich.edublogs.org/files/2012/04/Galapagos-Islands-Map-1iy98gb.jpg</a:t>
            </a:r>
          </a:p>
        </p:txBody>
      </p:sp>
    </p:spTree>
    <p:extLst>
      <p:ext uri="{BB962C8B-B14F-4D97-AF65-F5344CB8AC3E}">
        <p14:creationId xmlns:p14="http://schemas.microsoft.com/office/powerpoint/2010/main" val="257481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304801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is an experiment we can now perform…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66800"/>
            <a:ext cx="90559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78F871-A987-4BB9-A903-6113185F349F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5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85800"/>
            <a:ext cx="9144000" cy="2060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0"/>
            <a:ext cx="7696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Differences due to inflammation grow over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6629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79C20-C1EF-4679-AEF5-243225937F1A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4" y="952500"/>
            <a:ext cx="82962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90800" y="76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Cage effects are prominent at 2 weeks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8FD9A5-F2E4-455B-AFE6-5B8F6FACD44C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1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68694"/>
            <a:ext cx="11684214" cy="263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Cages are islands…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6629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406EB9-D476-452F-BBA1-145733A1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20981"/>
            <a:ext cx="11746198" cy="24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39A803-A6C1-458A-82A2-8E3F37EB645B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22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1312018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Mixed linear model: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PcoA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Coordinate 1 =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 	genotype + cage +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495800" y="2455017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3703320" y="2836017"/>
            <a:ext cx="163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Fixed effect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400800" y="2498951"/>
            <a:ext cx="304800" cy="413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6172199" y="283601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Random effect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46F89-5362-498F-98D1-464F5AAFE6AD}"/>
              </a:ext>
            </a:extLst>
          </p:cNvPr>
          <p:cNvSpPr txBox="1"/>
          <p:nvPr/>
        </p:nvSpPr>
        <p:spPr>
          <a:xfrm>
            <a:off x="950026" y="27313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Islands are a problem for statistics….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B6D6E-5C2B-404A-BF3F-40CB3389C1C8}"/>
              </a:ext>
            </a:extLst>
          </p:cNvPr>
          <p:cNvSpPr txBox="1"/>
          <p:nvPr/>
        </p:nvSpPr>
        <p:spPr>
          <a:xfrm>
            <a:off x="355600" y="3540760"/>
            <a:ext cx="11205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highly parametric models:</a:t>
            </a:r>
          </a:p>
          <a:p>
            <a:r>
              <a:rPr lang="en-US" dirty="0"/>
              <a:t>	In addition to standard assumptions of linear models (normality, equal variance)..</a:t>
            </a:r>
          </a:p>
          <a:p>
            <a:r>
              <a:rPr lang="en-US" dirty="0"/>
              <a:t>	Assume that all cages have the same correlation coefficient and can be described by one degree of freedom</a:t>
            </a:r>
          </a:p>
          <a:p>
            <a:endParaRPr lang="en-US" dirty="0"/>
          </a:p>
          <a:p>
            <a:r>
              <a:rPr lang="en-US" dirty="0"/>
              <a:t>	This is a more difficult assumption to verify..</a:t>
            </a: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0714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E38D94-F58B-4F7C-9A90-AF28280FFF59}"/>
              </a:ext>
            </a:extLst>
          </p:cNvPr>
          <p:cNvSpPr/>
          <p:nvPr/>
        </p:nvSpPr>
        <p:spPr>
          <a:xfrm>
            <a:off x="419159" y="6492875"/>
            <a:ext cx="6607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http://afodor.github.io/classes/stats2017/stats2017.html</a:t>
            </a:r>
            <a:r>
              <a:rPr lang="en-US" dirty="0"/>
              <a:t> - lecture 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25375-7EFE-4651-AE0A-9D71473C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25" y="513079"/>
            <a:ext cx="4990605" cy="428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2BAF93-9C2A-466A-9D86-0469E129CCAB}"/>
              </a:ext>
            </a:extLst>
          </p:cNvPr>
          <p:cNvSpPr txBox="1"/>
          <p:nvPr/>
        </p:nvSpPr>
        <p:spPr>
          <a:xfrm>
            <a:off x="129032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B2077-163F-4374-8637-24F195DF39F6}"/>
              </a:ext>
            </a:extLst>
          </p:cNvPr>
          <p:cNvSpPr txBox="1"/>
          <p:nvPr/>
        </p:nvSpPr>
        <p:spPr>
          <a:xfrm>
            <a:off x="215900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E491D-39ED-467C-8C16-C1413522C1C5}"/>
              </a:ext>
            </a:extLst>
          </p:cNvPr>
          <p:cNvSpPr txBox="1"/>
          <p:nvPr/>
        </p:nvSpPr>
        <p:spPr>
          <a:xfrm>
            <a:off x="29362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E9CA3-24C3-4787-97AD-2B0043C33DA5}"/>
              </a:ext>
            </a:extLst>
          </p:cNvPr>
          <p:cNvSpPr txBox="1"/>
          <p:nvPr/>
        </p:nvSpPr>
        <p:spPr>
          <a:xfrm>
            <a:off x="36728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7A14E-35F0-4706-9620-97C88B554BC6}"/>
              </a:ext>
            </a:extLst>
          </p:cNvPr>
          <p:cNvSpPr txBox="1"/>
          <p:nvPr/>
        </p:nvSpPr>
        <p:spPr>
          <a:xfrm>
            <a:off x="436372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FE3C2-8ADB-4324-B854-AC23C35639B6}"/>
              </a:ext>
            </a:extLst>
          </p:cNvPr>
          <p:cNvSpPr txBox="1"/>
          <p:nvPr/>
        </p:nvSpPr>
        <p:spPr>
          <a:xfrm>
            <a:off x="50952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834D01-89C4-460F-B4DE-D838F355C207}"/>
              </a:ext>
            </a:extLst>
          </p:cNvPr>
          <p:cNvCxnSpPr/>
          <p:nvPr/>
        </p:nvCxnSpPr>
        <p:spPr>
          <a:xfrm>
            <a:off x="1158240" y="519684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651D0C-84E5-4F2B-9E79-75AE7E86C047}"/>
              </a:ext>
            </a:extLst>
          </p:cNvPr>
          <p:cNvCxnSpPr>
            <a:cxnSpLocks/>
          </p:cNvCxnSpPr>
          <p:nvPr/>
        </p:nvCxnSpPr>
        <p:spPr>
          <a:xfrm>
            <a:off x="1173480" y="5811520"/>
            <a:ext cx="17475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9E6A29-6C1B-4E07-8C98-8584F8F2F04C}"/>
              </a:ext>
            </a:extLst>
          </p:cNvPr>
          <p:cNvCxnSpPr/>
          <p:nvPr/>
        </p:nvCxnSpPr>
        <p:spPr>
          <a:xfrm>
            <a:off x="2921000" y="519684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00E1A5-5DDE-49FA-9D06-825D423CEA64}"/>
              </a:ext>
            </a:extLst>
          </p:cNvPr>
          <p:cNvSpPr txBox="1"/>
          <p:nvPr/>
        </p:nvSpPr>
        <p:spPr>
          <a:xfrm>
            <a:off x="1351280" y="5257800"/>
            <a:ext cx="145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	KO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7B3049-BECD-4CAA-B659-D373F6EB8369}"/>
              </a:ext>
            </a:extLst>
          </p:cNvPr>
          <p:cNvCxnSpPr/>
          <p:nvPr/>
        </p:nvCxnSpPr>
        <p:spPr>
          <a:xfrm>
            <a:off x="294132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8DEBA-6FCB-4EC8-8FDA-6F3A143388FA}"/>
              </a:ext>
            </a:extLst>
          </p:cNvPr>
          <p:cNvCxnSpPr>
            <a:cxnSpLocks/>
          </p:cNvCxnSpPr>
          <p:nvPr/>
        </p:nvCxnSpPr>
        <p:spPr>
          <a:xfrm>
            <a:off x="2956560" y="5821680"/>
            <a:ext cx="152400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BC9A63-93AE-43AD-BD48-2BA7A9A2DBB0}"/>
              </a:ext>
            </a:extLst>
          </p:cNvPr>
          <p:cNvCxnSpPr/>
          <p:nvPr/>
        </p:nvCxnSpPr>
        <p:spPr>
          <a:xfrm>
            <a:off x="448056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E18F8B-CA99-4D1B-B0EB-0D9763D15C9C}"/>
              </a:ext>
            </a:extLst>
          </p:cNvPr>
          <p:cNvSpPr txBox="1"/>
          <p:nvPr/>
        </p:nvSpPr>
        <p:spPr>
          <a:xfrm>
            <a:off x="3078480" y="5267960"/>
            <a:ext cx="13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     KO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BAE64D-FF01-4454-AD0E-A3A46CB94F66}"/>
              </a:ext>
            </a:extLst>
          </p:cNvPr>
          <p:cNvCxnSpPr/>
          <p:nvPr/>
        </p:nvCxnSpPr>
        <p:spPr>
          <a:xfrm>
            <a:off x="448564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987068-ECEE-44E2-A9EB-C6D550A86D5B}"/>
              </a:ext>
            </a:extLst>
          </p:cNvPr>
          <p:cNvCxnSpPr>
            <a:cxnSpLocks/>
          </p:cNvCxnSpPr>
          <p:nvPr/>
        </p:nvCxnSpPr>
        <p:spPr>
          <a:xfrm>
            <a:off x="4500880" y="5821680"/>
            <a:ext cx="152400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DA1DD4-F039-43DB-9451-40711AB7696D}"/>
              </a:ext>
            </a:extLst>
          </p:cNvPr>
          <p:cNvCxnSpPr/>
          <p:nvPr/>
        </p:nvCxnSpPr>
        <p:spPr>
          <a:xfrm>
            <a:off x="602488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50B41E-C251-47B5-9670-787387FF3746}"/>
              </a:ext>
            </a:extLst>
          </p:cNvPr>
          <p:cNvSpPr txBox="1"/>
          <p:nvPr/>
        </p:nvSpPr>
        <p:spPr>
          <a:xfrm>
            <a:off x="4622800" y="5267960"/>
            <a:ext cx="13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     KO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C8DEFC-3D97-4FF7-B911-30FA4423EC8D}"/>
              </a:ext>
            </a:extLst>
          </p:cNvPr>
          <p:cNvSpPr/>
          <p:nvPr/>
        </p:nvSpPr>
        <p:spPr>
          <a:xfrm>
            <a:off x="419159" y="6180574"/>
            <a:ext cx="11437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https://raw.githubusercontent.com/afodor/metagenomicsTools/master/src/mixedModelSims/mixedSims.txt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159DFB-8B9B-4DEE-A74A-8D788F8BDFBD}"/>
              </a:ext>
            </a:extLst>
          </p:cNvPr>
          <p:cNvSpPr txBox="1"/>
          <p:nvPr/>
        </p:nvSpPr>
        <p:spPr>
          <a:xfrm>
            <a:off x="619760" y="106680"/>
            <a:ext cx="106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Simulated data with a cage effect by no genotype effect can produce artifactual differences in genotype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054FA5-7D09-4848-BBD3-30AF5C0B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17" y="604520"/>
            <a:ext cx="5462045" cy="39131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5C01EE-169E-43F7-851F-000651F83FAE}"/>
              </a:ext>
            </a:extLst>
          </p:cNvPr>
          <p:cNvSpPr txBox="1"/>
          <p:nvPr/>
        </p:nvSpPr>
        <p:spPr>
          <a:xfrm>
            <a:off x="7726680" y="4511040"/>
            <a:ext cx="276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	                   KO</a:t>
            </a:r>
          </a:p>
        </p:txBody>
      </p:sp>
    </p:spTree>
    <p:extLst>
      <p:ext uri="{BB962C8B-B14F-4D97-AF65-F5344CB8AC3E}">
        <p14:creationId xmlns:p14="http://schemas.microsoft.com/office/powerpoint/2010/main" val="157170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513" y="1332047"/>
            <a:ext cx="10027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Reproducibility is enabled when there is a consistent signal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that is larger than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error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variability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EBACB2-A7A1-4ED8-BEFA-C34CFF7CC3F6}"/>
              </a:ext>
            </a:extLst>
          </p:cNvPr>
          <p:cNvSpPr/>
          <p:nvPr/>
        </p:nvSpPr>
        <p:spPr>
          <a:xfrm>
            <a:off x="1229232" y="3486834"/>
            <a:ext cx="103277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Across studies,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effect sizes </a:t>
            </a:r>
            <a:r>
              <a:rPr lang="en-US" sz="2800" dirty="0">
                <a:latin typeface="Arial" panose="020B0604020202020204" pitchFamily="34" charset="0"/>
              </a:rPr>
              <a:t>of associations with human phenotypes are reliably very small</a:t>
            </a:r>
          </a:p>
        </p:txBody>
      </p:sp>
    </p:spTree>
    <p:extLst>
      <p:ext uri="{BB962C8B-B14F-4D97-AF65-F5344CB8AC3E}">
        <p14:creationId xmlns:p14="http://schemas.microsoft.com/office/powerpoint/2010/main" val="355841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A7F17-0B8C-452E-8347-5193440E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03" y="1363980"/>
            <a:ext cx="8610918" cy="2965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A0B0E-DCE3-4A9F-95B7-E50F1EC58819}"/>
              </a:ext>
            </a:extLst>
          </p:cNvPr>
          <p:cNvSpPr txBox="1"/>
          <p:nvPr/>
        </p:nvSpPr>
        <p:spPr>
          <a:xfrm>
            <a:off x="1569720" y="427228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P-values ignoring cage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8FBA7-3DF7-4BB5-AC46-EAE09EE4C531}"/>
              </a:ext>
            </a:extLst>
          </p:cNvPr>
          <p:cNvSpPr txBox="1"/>
          <p:nvPr/>
        </p:nvSpPr>
        <p:spPr>
          <a:xfrm>
            <a:off x="4561840" y="427736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Correcting for cage with</a:t>
            </a:r>
          </a:p>
          <a:p>
            <a:r>
              <a:rPr lang="en-US" dirty="0">
                <a:latin typeface="Arial" panose="020B0604020202020204" pitchFamily="34" charset="0"/>
              </a:rPr>
              <a:t>the “</a:t>
            </a:r>
            <a:r>
              <a:rPr lang="en-US" dirty="0" err="1">
                <a:latin typeface="Arial" panose="020B0604020202020204" pitchFamily="34" charset="0"/>
              </a:rPr>
              <a:t>gls</a:t>
            </a:r>
            <a:r>
              <a:rPr lang="en-US" dirty="0">
                <a:latin typeface="Arial" panose="020B0604020202020204" pitchFamily="34" charset="0"/>
              </a:rPr>
              <a:t>” package in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AFB2-5E93-495E-9FA3-935BA7D977DD}"/>
              </a:ext>
            </a:extLst>
          </p:cNvPr>
          <p:cNvSpPr txBox="1"/>
          <p:nvPr/>
        </p:nvSpPr>
        <p:spPr>
          <a:xfrm>
            <a:off x="7564120" y="426720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Correcting for cage with</a:t>
            </a:r>
          </a:p>
          <a:p>
            <a:r>
              <a:rPr lang="en-US" dirty="0">
                <a:latin typeface="Arial" panose="020B0604020202020204" pitchFamily="34" charset="0"/>
              </a:rPr>
              <a:t>the “</a:t>
            </a:r>
            <a:r>
              <a:rPr lang="en-US" dirty="0" err="1">
                <a:latin typeface="Arial" panose="020B0604020202020204" pitchFamily="34" charset="0"/>
              </a:rPr>
              <a:t>lme</a:t>
            </a:r>
            <a:r>
              <a:rPr lang="en-US" dirty="0">
                <a:latin typeface="Arial" panose="020B0604020202020204" pitchFamily="34" charset="0"/>
              </a:rPr>
              <a:t>” package in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42258-2E4B-4DC6-8366-33E52C08E733}"/>
              </a:ext>
            </a:extLst>
          </p:cNvPr>
          <p:cNvSpPr txBox="1"/>
          <p:nvPr/>
        </p:nvSpPr>
        <p:spPr>
          <a:xfrm>
            <a:off x="680720" y="355600"/>
            <a:ext cx="10384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implementation of mixed linear models in R can yield different results for hypothesis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62AC27-67DD-491C-9F87-864B5C911534}"/>
              </a:ext>
            </a:extLst>
          </p:cNvPr>
          <p:cNvSpPr/>
          <p:nvPr/>
        </p:nvSpPr>
        <p:spPr>
          <a:xfrm>
            <a:off x="419159" y="6180574"/>
            <a:ext cx="11437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https://raw.githubusercontent.com/afodor/metagenomicsTools/master/src/mixedModelSims/mixedSims.txt</a:t>
            </a:r>
          </a:p>
        </p:txBody>
      </p:sp>
    </p:spTree>
    <p:extLst>
      <p:ext uri="{BB962C8B-B14F-4D97-AF65-F5344CB8AC3E}">
        <p14:creationId xmlns:p14="http://schemas.microsoft.com/office/powerpoint/2010/main" val="31663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17F7CB-D544-4DF5-A822-4F10D220EBDE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525C4-4372-4CE9-BFA5-6C3EA683D1FF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63629-7197-4D52-89DE-FEEF0F75092E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32FBA6-5EA2-4391-88FF-D8D537DCC840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18F55-80F7-4705-8C3B-C5B1FB3725EC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3136D-886B-4833-9D15-267358662731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4FCE2-7472-4F2E-A9CF-0DD3A2BA8173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237803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2929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699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52320"/>
            <a:ext cx="75319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“Disease” state is heavily confounded with drug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2" y="685801"/>
            <a:ext cx="5363229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226810"/>
            <a:ext cx="116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Forslund</a:t>
            </a:r>
            <a:r>
              <a:rPr lang="en-US" sz="1600" dirty="0"/>
              <a:t> et al Disentangling type 2 diabetes and metformin treatment signatures in the human gut microbiota– Nature, 2015</a:t>
            </a:r>
          </a:p>
        </p:txBody>
      </p:sp>
    </p:spTree>
    <p:extLst>
      <p:ext uri="{BB962C8B-B14F-4D97-AF65-F5344CB8AC3E}">
        <p14:creationId xmlns:p14="http://schemas.microsoft.com/office/powerpoint/2010/main" val="20169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1" y="152320"/>
            <a:ext cx="836421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Proton pump inhibitors</a:t>
            </a:r>
            <a:r>
              <a:rPr lang="en-US" sz="2667" dirty="0"/>
              <a:t> profoundly change the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45" y="685800"/>
            <a:ext cx="8432800" cy="58753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032" y="6412468"/>
            <a:ext cx="12106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Imhann</a:t>
            </a:r>
            <a:r>
              <a:rPr lang="en-US" sz="1600" dirty="0"/>
              <a:t> et al–Proton pump inhibitors affect the gut microbiome Gut, 2015</a:t>
            </a:r>
          </a:p>
        </p:txBody>
      </p:sp>
    </p:spTree>
    <p:extLst>
      <p:ext uri="{BB962C8B-B14F-4D97-AF65-F5344CB8AC3E}">
        <p14:creationId xmlns:p14="http://schemas.microsoft.com/office/powerpoint/2010/main" val="215903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DEEE1E-B1F4-405A-9043-2EE10AE3F2D9}"/>
              </a:ext>
            </a:extLst>
          </p:cNvPr>
          <p:cNvSpPr txBox="1"/>
          <p:nvPr/>
        </p:nvSpPr>
        <p:spPr>
          <a:xfrm>
            <a:off x="307045" y="-50803"/>
            <a:ext cx="757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the external environment can reflect the omni-presence of pharmacology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3CD3F-852B-4245-88C0-D789FC8C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402146"/>
            <a:ext cx="11771630" cy="52913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7D9BBE-C52E-4275-A3EA-0DDD98D73F95}"/>
              </a:ext>
            </a:extLst>
          </p:cNvPr>
          <p:cNvSpPr/>
          <p:nvPr/>
        </p:nvSpPr>
        <p:spPr>
          <a:xfrm>
            <a:off x="746760" y="5983238"/>
            <a:ext cx="9870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Impact of treated wastewater release on antibiotic concentrations and antibiotic resistance markers in urban stream microbial communities</a:t>
            </a:r>
          </a:p>
          <a:p>
            <a:r>
              <a:rPr lang="en-US" sz="1200" dirty="0"/>
              <a:t>Kevin C. </a:t>
            </a:r>
            <a:r>
              <a:rPr lang="en-US" sz="1200" dirty="0" err="1"/>
              <a:t>Lambirth</a:t>
            </a:r>
            <a:r>
              <a:rPr lang="en-US" sz="1200" dirty="0"/>
              <a:t>, Matthew C. B. </a:t>
            </a:r>
            <a:r>
              <a:rPr lang="en-US" sz="1200" dirty="0" err="1"/>
              <a:t>Tsilimigras</a:t>
            </a:r>
            <a:r>
              <a:rPr lang="en-US" sz="1200" dirty="0"/>
              <a:t>, Anju </a:t>
            </a:r>
            <a:r>
              <a:rPr lang="en-US" sz="1200" dirty="0" err="1"/>
              <a:t>Lulla</a:t>
            </a:r>
            <a:r>
              <a:rPr lang="en-US" sz="1200" dirty="0"/>
              <a:t>, James Johnson, Abrar Al-</a:t>
            </a:r>
            <a:r>
              <a:rPr lang="en-US" sz="1200" dirty="0" err="1"/>
              <a:t>Shaer</a:t>
            </a:r>
            <a:r>
              <a:rPr lang="en-US" sz="1200" dirty="0"/>
              <a:t>, Orion </a:t>
            </a:r>
            <a:r>
              <a:rPr lang="en-US" sz="1200" dirty="0" err="1"/>
              <a:t>Wynblatt</a:t>
            </a:r>
            <a:r>
              <a:rPr lang="en-US" sz="1200" dirty="0"/>
              <a:t>, Shannon </a:t>
            </a:r>
            <a:r>
              <a:rPr lang="en-US" sz="1200" dirty="0" err="1"/>
              <a:t>Sypholt</a:t>
            </a:r>
            <a:r>
              <a:rPr lang="en-US" sz="1200" dirty="0"/>
              <a:t>, Cory Brouwer, Sandra Clinton, </a:t>
            </a:r>
            <a:r>
              <a:rPr lang="en-US" sz="1200" dirty="0" err="1"/>
              <a:t>Olya</a:t>
            </a:r>
            <a:r>
              <a:rPr lang="en-US" sz="1200" dirty="0"/>
              <a:t> Keen, Molly Redmond, Anthony Fodor, Cynthia </a:t>
            </a:r>
            <a:r>
              <a:rPr lang="en-US" sz="1200" dirty="0" err="1"/>
              <a:t>Gibas</a:t>
            </a:r>
            <a:r>
              <a:rPr lang="en-US" sz="1200" dirty="0"/>
              <a:t>.  Submitted.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4713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49222-DF61-4258-956E-EACBD0B7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5" y="1483360"/>
            <a:ext cx="4652555" cy="4089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D2F22-F2DE-4E31-A555-50D7657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85" y="1625600"/>
            <a:ext cx="3642455" cy="43208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DAC34-D8AF-437B-972E-7D92B49ADD69}"/>
              </a:ext>
            </a:extLst>
          </p:cNvPr>
          <p:cNvSpPr/>
          <p:nvPr/>
        </p:nvSpPr>
        <p:spPr>
          <a:xfrm>
            <a:off x="8234680" y="1767839"/>
            <a:ext cx="1407160" cy="29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F1343-318B-49EC-9EFF-87598FB91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62" y="1268256"/>
            <a:ext cx="3263583" cy="499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BF916-E65C-4F8E-85CF-937001A7E22B}"/>
              </a:ext>
            </a:extLst>
          </p:cNvPr>
          <p:cNvSpPr txBox="1"/>
          <p:nvPr/>
        </p:nvSpPr>
        <p:spPr>
          <a:xfrm>
            <a:off x="858520" y="431800"/>
            <a:ext cx="880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Our notions of “disease” vs. “control” are broad compared to underlying mechanisms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67098-D5CE-433E-BB13-6CA1B9D6A3F6}"/>
              </a:ext>
            </a:extLst>
          </p:cNvPr>
          <p:cNvSpPr/>
          <p:nvPr/>
        </p:nvSpPr>
        <p:spPr>
          <a:xfrm>
            <a:off x="388880" y="5930943"/>
            <a:ext cx="119497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</a:rPr>
              <a:t>Human colon mucosal biofilms induce IL-17 and are carcinogenic.  Sarah </a:t>
            </a:r>
            <a:r>
              <a:rPr lang="en-US" sz="1300" dirty="0" err="1">
                <a:latin typeface="Arial" panose="020B0604020202020204" pitchFamily="34" charset="0"/>
              </a:rPr>
              <a:t>Tomkovich</a:t>
            </a:r>
            <a:r>
              <a:rPr lang="en-US" sz="1300" dirty="0">
                <a:latin typeface="Arial" panose="020B0604020202020204" pitchFamily="34" charset="0"/>
              </a:rPr>
              <a:t> ,Christine M. </a:t>
            </a:r>
            <a:r>
              <a:rPr lang="en-US" sz="1300" dirty="0" err="1">
                <a:latin typeface="Arial" panose="020B0604020202020204" pitchFamily="34" charset="0"/>
              </a:rPr>
              <a:t>Dejea</a:t>
            </a:r>
            <a:r>
              <a:rPr lang="en-US" sz="1300" dirty="0">
                <a:latin typeface="Arial" panose="020B0604020202020204" pitchFamily="34" charset="0"/>
              </a:rPr>
              <a:t> ,Kathryn </a:t>
            </a:r>
            <a:r>
              <a:rPr lang="en-US" sz="1300" dirty="0" err="1">
                <a:latin typeface="Arial" panose="020B0604020202020204" pitchFamily="34" charset="0"/>
              </a:rPr>
              <a:t>Winglee,Payam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Fathi</a:t>
            </a:r>
            <a:r>
              <a:rPr lang="en-US" sz="1300" dirty="0">
                <a:latin typeface="Arial" panose="020B0604020202020204" pitchFamily="34" charset="0"/>
              </a:rPr>
              <a:t> , </a:t>
            </a:r>
          </a:p>
          <a:p>
            <a:r>
              <a:rPr lang="en-US" sz="1300" dirty="0">
                <a:latin typeface="Arial" panose="020B0604020202020204" pitchFamily="34" charset="0"/>
              </a:rPr>
              <a:t>Jillian L. </a:t>
            </a:r>
            <a:r>
              <a:rPr lang="en-US" sz="1300" dirty="0" err="1">
                <a:latin typeface="Arial" panose="020B0604020202020204" pitchFamily="34" charset="0"/>
              </a:rPr>
              <a:t>Pope,Franck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Housseau</a:t>
            </a:r>
            <a:r>
              <a:rPr lang="en-US" sz="1300" dirty="0">
                <a:latin typeface="Arial" panose="020B0604020202020204" pitchFamily="34" charset="0"/>
              </a:rPr>
              <a:t> , Josee Gauthier , Julia L. Drewes , Liam Chung , </a:t>
            </a:r>
            <a:r>
              <a:rPr lang="en-US" sz="1300" dirty="0" err="1">
                <a:latin typeface="Arial" panose="020B0604020202020204" pitchFamily="34" charset="0"/>
              </a:rPr>
              <a:t>Xiaolun</a:t>
            </a:r>
            <a:r>
              <a:rPr lang="en-US" sz="1300" dirty="0">
                <a:latin typeface="Arial" panose="020B0604020202020204" pitchFamily="34" charset="0"/>
              </a:rPr>
              <a:t> Sun , Marcus </a:t>
            </a:r>
            <a:r>
              <a:rPr lang="en-US" sz="1300" dirty="0" err="1">
                <a:latin typeface="Arial" panose="020B0604020202020204" pitchFamily="34" charset="0"/>
              </a:rPr>
              <a:t>Mühlbauer</a:t>
            </a:r>
            <a:r>
              <a:rPr lang="en-US" sz="1300" dirty="0">
                <a:latin typeface="Arial" panose="020B0604020202020204" pitchFamily="34" charset="0"/>
              </a:rPr>
              <a:t> , </a:t>
            </a:r>
            <a:r>
              <a:rPr lang="en-US" sz="1300" dirty="0" err="1">
                <a:latin typeface="Arial" panose="020B0604020202020204" pitchFamily="34" charset="0"/>
              </a:rPr>
              <a:t>Xiuli</a:t>
            </a:r>
            <a:r>
              <a:rPr lang="en-US" sz="1300" dirty="0">
                <a:latin typeface="Arial" panose="020B0604020202020204" pitchFamily="34" charset="0"/>
              </a:rPr>
              <a:t> Liu, </a:t>
            </a:r>
          </a:p>
          <a:p>
            <a:r>
              <a:rPr lang="en-US" sz="1300" dirty="0">
                <a:latin typeface="Arial" panose="020B0604020202020204" pitchFamily="34" charset="0"/>
              </a:rPr>
              <a:t>Robert A. Anders, </a:t>
            </a:r>
            <a:r>
              <a:rPr lang="en-US" sz="1300" dirty="0" err="1">
                <a:latin typeface="Arial" panose="020B0604020202020204" pitchFamily="34" charset="0"/>
              </a:rPr>
              <a:t>Sepideh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Besharati</a:t>
            </a:r>
            <a:r>
              <a:rPr lang="en-US" sz="1300" dirty="0">
                <a:latin typeface="Arial" panose="020B0604020202020204" pitchFamily="34" charset="0"/>
              </a:rPr>
              <a:t> , Ernesto Perez-</a:t>
            </a:r>
            <a:r>
              <a:rPr lang="en-US" sz="1300" dirty="0" err="1">
                <a:latin typeface="Arial" panose="020B0604020202020204" pitchFamily="34" charset="0"/>
              </a:rPr>
              <a:t>Chanona</a:t>
            </a:r>
            <a:r>
              <a:rPr lang="en-US" sz="1300" dirty="0">
                <a:latin typeface="Arial" panose="020B0604020202020204" pitchFamily="34" charset="0"/>
              </a:rPr>
              <a:t> ,Anthony A. Fodor , Hua Ding , </a:t>
            </a:r>
            <a:r>
              <a:rPr lang="en-US" sz="1300" dirty="0" err="1">
                <a:latin typeface="Arial" panose="020B0604020202020204" pitchFamily="34" charset="0"/>
              </a:rPr>
              <a:t>Xinqun</a:t>
            </a:r>
            <a:r>
              <a:rPr lang="en-US" sz="1300" dirty="0">
                <a:latin typeface="Arial" panose="020B0604020202020204" pitchFamily="34" charset="0"/>
              </a:rPr>
              <a:t> Wu , </a:t>
            </a:r>
            <a:r>
              <a:rPr lang="en-US" sz="1300" dirty="0" err="1">
                <a:latin typeface="Arial" panose="020B0604020202020204" pitchFamily="34" charset="0"/>
              </a:rPr>
              <a:t>Shaoguang</a:t>
            </a:r>
            <a:r>
              <a:rPr lang="en-US" sz="1300" dirty="0">
                <a:latin typeface="Arial" panose="020B0604020202020204" pitchFamily="34" charset="0"/>
              </a:rPr>
              <a:t> Wu , </a:t>
            </a:r>
          </a:p>
          <a:p>
            <a:r>
              <a:rPr lang="en-US" sz="1300" dirty="0">
                <a:latin typeface="Arial" panose="020B0604020202020204" pitchFamily="34" charset="0"/>
              </a:rPr>
              <a:t>James R. White , Drew M. </a:t>
            </a:r>
            <a:r>
              <a:rPr lang="en-US" sz="1300" dirty="0" err="1">
                <a:latin typeface="Arial" panose="020B0604020202020204" pitchFamily="34" charset="0"/>
              </a:rPr>
              <a:t>Pardoll</a:t>
            </a:r>
            <a:r>
              <a:rPr lang="en-US" sz="1300" dirty="0">
                <a:latin typeface="Arial" panose="020B0604020202020204" pitchFamily="34" charset="0"/>
              </a:rPr>
              <a:t>, Christian Jobin, Cynthia L. Sears. 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555500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DF040-DA01-4565-868A-CAB7FE569AD7}"/>
              </a:ext>
            </a:extLst>
          </p:cNvPr>
          <p:cNvSpPr/>
          <p:nvPr/>
        </p:nvSpPr>
        <p:spPr>
          <a:xfrm>
            <a:off x="1341120" y="584814"/>
            <a:ext cx="8581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"Differences in the number of tumors were strongly associated with the baseline microbiome structure in mice, but not with the cancer status of the human donors.".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91AF4-086D-497C-AB0B-8261B3F3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585005"/>
            <a:ext cx="8036560" cy="30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5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683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91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33020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In revision.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595880" y="167640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A9F1D-C287-4898-A667-52971E05AF6C}"/>
              </a:ext>
            </a:extLst>
          </p:cNvPr>
          <p:cNvSpPr/>
          <p:nvPr/>
        </p:nvSpPr>
        <p:spPr>
          <a:xfrm>
            <a:off x="8176856" y="4251262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55487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Effect sizes are small because biological effects are </a:t>
            </a:r>
            <a:r>
              <a:rPr lang="en-US" sz="2000">
                <a:latin typeface="Arial" panose="020B0604020202020204" pitchFamily="34" charset="0"/>
              </a:rPr>
              <a:t>highly stochastic</a:t>
            </a:r>
            <a:endParaRPr lang="en-US" sz="2000" dirty="0">
              <a:latin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A9F1D-C287-4898-A667-52971E05AF6C}"/>
              </a:ext>
            </a:extLst>
          </p:cNvPr>
          <p:cNvSpPr/>
          <p:nvPr/>
        </p:nvSpPr>
        <p:spPr>
          <a:xfrm>
            <a:off x="8176856" y="4251262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4727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Effect sizes are small because biological effects are highly stochastic  ????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A9F1D-C287-4898-A667-52971E05AF6C}"/>
              </a:ext>
            </a:extLst>
          </p:cNvPr>
          <p:cNvSpPr/>
          <p:nvPr/>
        </p:nvSpPr>
        <p:spPr>
          <a:xfrm>
            <a:off x="8176856" y="4251262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7664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82831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5"/>
            <a:ext cx="0" cy="65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4" y="365760"/>
            <a:ext cx="11117558" cy="625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914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4816" y="475989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Second Genome</a:t>
            </a:r>
          </a:p>
        </p:txBody>
      </p:sp>
    </p:spTree>
    <p:extLst>
      <p:ext uri="{BB962C8B-B14F-4D97-AF65-F5344CB8AC3E}">
        <p14:creationId xmlns:p14="http://schemas.microsoft.com/office/powerpoint/2010/main" val="876901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150" y="4594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61743" y="492093"/>
            <a:ext cx="5057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lab is hiring: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Research Assistant Professor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Post-doctoral fellows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graduate students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afodor@uncc.edu</a:t>
            </a:r>
          </a:p>
        </p:txBody>
      </p:sp>
      <p:pic>
        <p:nvPicPr>
          <p:cNvPr id="1028" name="Picture 4" descr="Image result for charlotte">
            <a:extLst>
              <a:ext uri="{FF2B5EF4-FFF2-40B4-BE49-F238E27FC236}">
                <a16:creationId xmlns:a16="http://schemas.microsoft.com/office/drawing/2014/main" id="{571A9C1F-4B88-4022-A243-6812A575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3848102"/>
            <a:ext cx="10580409" cy="25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B8FF9-A3D1-4CE8-9771-608B4BD0DD52}"/>
              </a:ext>
            </a:extLst>
          </p:cNvPr>
          <p:cNvSpPr txBox="1"/>
          <p:nvPr/>
        </p:nvSpPr>
        <p:spPr>
          <a:xfrm>
            <a:off x="10548270" y="6588579"/>
            <a:ext cx="1446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www.tierpoint.com</a:t>
            </a:r>
          </a:p>
        </p:txBody>
      </p:sp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152401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501255"/>
            <a:ext cx="1944763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493321"/>
            <a:ext cx="1587294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McCafferty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457200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381000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978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89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40762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FC0DE-4FC9-4B01-91B5-B0E6106A0775}"/>
              </a:ext>
            </a:extLst>
          </p:cNvPr>
          <p:cNvSpPr txBox="1"/>
          <p:nvPr/>
        </p:nvSpPr>
        <p:spPr>
          <a:xfrm flipH="1">
            <a:off x="106678" y="76200"/>
            <a:ext cx="118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tendency of the microbial community to be stable over time within individuals is often the dominant signal in measures of community composition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16F23-F0E9-472F-8D93-6E4456EE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528"/>
            <a:ext cx="11750040" cy="518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4E28A7-6CB0-49C6-A4D6-FD76786177A4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99419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41AE2-0005-4AA1-906A-AC804C38D5A7}"/>
              </a:ext>
            </a:extLst>
          </p:cNvPr>
          <p:cNvSpPr txBox="1"/>
          <p:nvPr/>
        </p:nvSpPr>
        <p:spPr>
          <a:xfrm>
            <a:off x="381000" y="314960"/>
            <a:ext cx="1169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Small effect sizes are hard to tell from negative results at reasonable sample sizes…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86567-1098-45CB-A605-9D18DE36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7" y="904240"/>
            <a:ext cx="6508965" cy="573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FD3BE-4148-4216-A335-AE846B7B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3828637"/>
            <a:ext cx="5011724" cy="140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DCF98-795C-4C29-9040-F7B924C5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5577494"/>
            <a:ext cx="6791960" cy="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0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</p:spTree>
    <p:extLst>
      <p:ext uri="{BB962C8B-B14F-4D97-AF65-F5344CB8AC3E}">
        <p14:creationId xmlns:p14="http://schemas.microsoft.com/office/powerpoint/2010/main" val="240280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211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02933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2660</Words>
  <Application>Microsoft Office PowerPoint</Application>
  <PresentationFormat>Widescreen</PresentationFormat>
  <Paragraphs>387</Paragraphs>
  <Slides>60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are islands…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117</cp:revision>
  <dcterms:created xsi:type="dcterms:W3CDTF">2018-02-08T19:54:19Z</dcterms:created>
  <dcterms:modified xsi:type="dcterms:W3CDTF">2018-02-25T17:08:16Z</dcterms:modified>
</cp:coreProperties>
</file>